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683" r:id="rId2"/>
    <p:sldId id="671" r:id="rId3"/>
    <p:sldId id="673" r:id="rId4"/>
    <p:sldId id="678" r:id="rId5"/>
    <p:sldId id="674" r:id="rId6"/>
    <p:sldId id="680" r:id="rId7"/>
    <p:sldId id="676" r:id="rId8"/>
    <p:sldId id="660" r:id="rId9"/>
    <p:sldId id="679" r:id="rId10"/>
    <p:sldId id="663" r:id="rId11"/>
    <p:sldId id="662" r:id="rId12"/>
    <p:sldId id="669" r:id="rId13"/>
    <p:sldId id="668" r:id="rId14"/>
  </p:sldIdLst>
  <p:sldSz cx="12192000" cy="6858000"/>
  <p:notesSz cx="6858000" cy="9947275"/>
  <p:embeddedFontLst>
    <p:embeddedFont>
      <p:font typeface="Raleway" panose="020B0604020202020204" charset="0"/>
      <p:regular r:id="rId17"/>
      <p:bold r:id="rId18"/>
      <p:italic r:id="rId19"/>
      <p:boldItalic r:id="rId20"/>
    </p:embeddedFont>
    <p:embeddedFont>
      <p:font typeface="Formular" panose="020B0604020202020204" charset="-52"/>
      <p:regular r:id="rId21"/>
      <p:bold r:id="rId22"/>
      <p:italic r:id="rId23"/>
      <p:boldItalic r:id="rId24"/>
    </p:embeddedFont>
    <p:embeddedFont>
      <p:font typeface="Unbounded" panose="020B0604020202020204" charset="-5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7F7"/>
    <a:srgbClr val="EFEFEF"/>
    <a:srgbClr val="FBFBFB"/>
    <a:srgbClr val="A3EE5C"/>
    <a:srgbClr val="E9FF8B"/>
    <a:srgbClr val="5BCE98"/>
    <a:srgbClr val="E5FF7C"/>
    <a:srgbClr val="F4DEEF"/>
    <a:srgbClr val="D3F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7" autoAdjust="0"/>
    <p:restoredTop sz="86860" autoAdjust="0"/>
  </p:normalViewPr>
  <p:slideViewPr>
    <p:cSldViewPr snapToGrid="0" showGuides="1">
      <p:cViewPr varScale="1">
        <p:scale>
          <a:sx n="86" d="100"/>
          <a:sy n="86" d="100"/>
        </p:scale>
        <p:origin x="108" y="33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C1F775C-366B-48D8-9DA1-BEBE0222F5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23079B3-E07F-4AAE-984D-020DC27A5E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909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089393AE-5F95-4827-9BD2-16550E8A0B00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C3AF46C-E2D3-4A7F-A8D4-A6305D6976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AE255D-5223-40CF-ACED-B4676A4C8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32824F27-7100-42AB-A9D3-F6353ADF2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4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909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0FA802CE-827F-4E54-B1A9-D911E0D5945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B758875C-E3DD-47F1-92E8-F5BC28277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875C-E3DD-47F1-92E8-F5BC28277D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20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875C-E3DD-47F1-92E8-F5BC28277DC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0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875C-E3DD-47F1-92E8-F5BC28277D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6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875C-E3DD-47F1-92E8-F5BC28277D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2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875C-E3DD-47F1-92E8-F5BC28277D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875C-E3DD-47F1-92E8-F5BC28277D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5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875C-E3DD-47F1-92E8-F5BC28277DC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5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875C-E3DD-47F1-92E8-F5BC28277DC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4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875C-E3DD-47F1-92E8-F5BC28277DC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875C-E3DD-47F1-92E8-F5BC28277DC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2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58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B01">
    <p:bg>
      <p:bgPr>
        <a:solidFill>
          <a:srgbClr val="D3F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E6DF1-A848-B3A4-04E4-FAA82F0F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164" y="404816"/>
            <a:ext cx="8846320" cy="2232022"/>
          </a:xfrm>
        </p:spPr>
        <p:txBody>
          <a:bodyPr anchor="ctr"/>
          <a:lstStyle>
            <a:lvl1pPr>
              <a:defRPr sz="40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340E7-F794-80B7-56A2-C179E30A042E}"/>
              </a:ext>
            </a:extLst>
          </p:cNvPr>
          <p:cNvSpPr txBox="1"/>
          <p:nvPr userDrawn="1"/>
        </p:nvSpPr>
        <p:spPr>
          <a:xfrm>
            <a:off x="2900219" y="62807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0268" marR="4107" algn="just">
              <a:lnSpc>
                <a:spcPct val="90000"/>
              </a:lnSpc>
              <a:spcBef>
                <a:spcPts val="800"/>
              </a:spcBef>
            </a:pPr>
            <a:endParaRPr lang="ru-RU" sz="1867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9B70797-3BE5-812C-BAB8-5E3A659DA2D9}"/>
              </a:ext>
            </a:extLst>
          </p:cNvPr>
          <p:cNvGrpSpPr/>
          <p:nvPr userDrawn="1"/>
        </p:nvGrpSpPr>
        <p:grpSpPr>
          <a:xfrm>
            <a:off x="412533" y="6122980"/>
            <a:ext cx="3064681" cy="374667"/>
            <a:chOff x="412533" y="6122980"/>
            <a:chExt cx="3064681" cy="37466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DE02C9CF-D358-D89D-EB22-1E7A092CE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C581620B-5929-4DF8-5295-6545AE8332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88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B01">
    <p:bg>
      <p:bgPr>
        <a:solidFill>
          <a:srgbClr val="FF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E6DF1-A848-B3A4-04E4-FAA82F0F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164" y="404816"/>
            <a:ext cx="8846320" cy="2232022"/>
          </a:xfrm>
        </p:spPr>
        <p:txBody>
          <a:bodyPr anchor="ctr"/>
          <a:lstStyle>
            <a:lvl1pPr>
              <a:defRPr sz="40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340E7-F794-80B7-56A2-C179E30A042E}"/>
              </a:ext>
            </a:extLst>
          </p:cNvPr>
          <p:cNvSpPr txBox="1"/>
          <p:nvPr userDrawn="1"/>
        </p:nvSpPr>
        <p:spPr>
          <a:xfrm>
            <a:off x="2900219" y="62807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0268" marR="4107" algn="just">
              <a:lnSpc>
                <a:spcPct val="90000"/>
              </a:lnSpc>
              <a:spcBef>
                <a:spcPts val="800"/>
              </a:spcBef>
            </a:pPr>
            <a:endParaRPr lang="ru-RU" sz="1867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9B70797-3BE5-812C-BAB8-5E3A659DA2D9}"/>
              </a:ext>
            </a:extLst>
          </p:cNvPr>
          <p:cNvGrpSpPr/>
          <p:nvPr userDrawn="1"/>
        </p:nvGrpSpPr>
        <p:grpSpPr>
          <a:xfrm>
            <a:off x="412533" y="6122980"/>
            <a:ext cx="3064681" cy="374667"/>
            <a:chOff x="412533" y="6122980"/>
            <a:chExt cx="3064681" cy="37466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DE02C9CF-D358-D89D-EB22-1E7A092CE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C581620B-5929-4DF8-5295-6545AE8332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6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B01">
    <p:bg>
      <p:bgPr>
        <a:solidFill>
          <a:srgbClr val="5BCE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E6DF1-A848-B3A4-04E4-FAA82F0F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164" y="404816"/>
            <a:ext cx="8846320" cy="2232022"/>
          </a:xfrm>
        </p:spPr>
        <p:txBody>
          <a:bodyPr anchor="ctr"/>
          <a:lstStyle>
            <a:lvl1pPr>
              <a:defRPr sz="40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340E7-F794-80B7-56A2-C179E30A042E}"/>
              </a:ext>
            </a:extLst>
          </p:cNvPr>
          <p:cNvSpPr txBox="1"/>
          <p:nvPr userDrawn="1"/>
        </p:nvSpPr>
        <p:spPr>
          <a:xfrm>
            <a:off x="2900219" y="62807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0268" marR="4107" algn="just">
              <a:lnSpc>
                <a:spcPct val="90000"/>
              </a:lnSpc>
              <a:spcBef>
                <a:spcPts val="800"/>
              </a:spcBef>
            </a:pPr>
            <a:endParaRPr lang="ru-RU" sz="1867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9B70797-3BE5-812C-BAB8-5E3A659DA2D9}"/>
              </a:ext>
            </a:extLst>
          </p:cNvPr>
          <p:cNvGrpSpPr/>
          <p:nvPr userDrawn="1"/>
        </p:nvGrpSpPr>
        <p:grpSpPr>
          <a:xfrm>
            <a:off x="412533" y="6122980"/>
            <a:ext cx="3064681" cy="374667"/>
            <a:chOff x="412533" y="6122980"/>
            <a:chExt cx="3064681" cy="37466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DE02C9CF-D358-D89D-EB22-1E7A092CE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C581620B-5929-4DF8-5295-6545AE8332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00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B01">
    <p:bg>
      <p:bgPr>
        <a:solidFill>
          <a:srgbClr val="FF6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E6DF1-A848-B3A4-04E4-FAA82F0F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164" y="404816"/>
            <a:ext cx="8846320" cy="2232022"/>
          </a:xfrm>
        </p:spPr>
        <p:txBody>
          <a:bodyPr anchor="ctr"/>
          <a:lstStyle>
            <a:lvl1pPr>
              <a:defRPr sz="40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340E7-F794-80B7-56A2-C179E30A042E}"/>
              </a:ext>
            </a:extLst>
          </p:cNvPr>
          <p:cNvSpPr txBox="1"/>
          <p:nvPr userDrawn="1"/>
        </p:nvSpPr>
        <p:spPr>
          <a:xfrm>
            <a:off x="2900219" y="62807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0268" marR="4107" algn="just">
              <a:lnSpc>
                <a:spcPct val="90000"/>
              </a:lnSpc>
              <a:spcBef>
                <a:spcPts val="800"/>
              </a:spcBef>
            </a:pPr>
            <a:endParaRPr lang="ru-RU" sz="1867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79B70797-3BE5-812C-BAB8-5E3A659DA2D9}"/>
              </a:ext>
            </a:extLst>
          </p:cNvPr>
          <p:cNvGrpSpPr/>
          <p:nvPr userDrawn="1"/>
        </p:nvGrpSpPr>
        <p:grpSpPr>
          <a:xfrm>
            <a:off x="412533" y="6122980"/>
            <a:ext cx="3064681" cy="374667"/>
            <a:chOff x="412533" y="6122980"/>
            <a:chExt cx="3064681" cy="37466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DE02C9CF-D358-D89D-EB22-1E7A092CE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C581620B-5929-4DF8-5295-6545AE8332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818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>
            <a:extLst>
              <a:ext uri="{FF2B5EF4-FFF2-40B4-BE49-F238E27FC236}">
                <a16:creationId xmlns:a16="http://schemas.microsoft.com/office/drawing/2014/main" xmlns="" id="{D27EBE3F-AE5C-DAC5-3282-A2B1AD030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88163" y="404813"/>
            <a:ext cx="4891311" cy="5545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090C1-1171-2640-8FEA-2BDC3419E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29" y="404816"/>
            <a:ext cx="6331171" cy="1510771"/>
          </a:xfrm>
        </p:spPr>
        <p:txBody>
          <a:bodyPr anchor="t"/>
          <a:lstStyle>
            <a:lvl1pPr>
              <a:defRPr sz="36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96135D46-7D07-0DD7-EFE4-3AB93BAF878B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888672BC-13ED-404F-A61E-36083E8FB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363788"/>
            <a:ext cx="6330950" cy="3586162"/>
          </a:xfrm>
        </p:spPr>
        <p:txBody>
          <a:bodyPr/>
          <a:lstStyle>
            <a:lvl2pPr marL="0" indent="0">
              <a:defRPr sz="24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5976DA93-061F-843B-0765-3744CC913B4F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F8BC4A5E-E3AA-FEE4-3297-E6DF84459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C0B187BA-D124-2A03-755D-107B6E09B8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7594C6C-5A55-FCDA-9C1A-49F709D46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6927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659294B-3A15-FD55-90EC-F072178E9F30}"/>
              </a:ext>
            </a:extLst>
          </p:cNvPr>
          <p:cNvSpPr/>
          <p:nvPr userDrawn="1"/>
        </p:nvSpPr>
        <p:spPr>
          <a:xfrm>
            <a:off x="0" y="1677637"/>
            <a:ext cx="12192000" cy="5180363"/>
          </a:xfrm>
          <a:prstGeom prst="rect">
            <a:avLst/>
          </a:prstGeom>
          <a:solidFill>
            <a:schemeClr val="bg2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121900" tIns="121900" rIns="121900" bIns="121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80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2B50AA5-4491-C4FA-8D65-1A889CB5C65C}"/>
              </a:ext>
            </a:extLst>
          </p:cNvPr>
          <p:cNvGrpSpPr/>
          <p:nvPr userDrawn="1"/>
        </p:nvGrpSpPr>
        <p:grpSpPr>
          <a:xfrm>
            <a:off x="88234" y="1620638"/>
            <a:ext cx="12015537" cy="106684"/>
            <a:chOff x="40293" y="2527124"/>
            <a:chExt cx="9212423" cy="81796"/>
          </a:xfrm>
          <a:solidFill>
            <a:srgbClr val="D3FF24"/>
          </a:solidFill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13127F80-0C42-A736-FABD-56878F4413BE}"/>
                </a:ext>
              </a:extLst>
            </p:cNvPr>
            <p:cNvGrpSpPr/>
            <p:nvPr/>
          </p:nvGrpSpPr>
          <p:grpSpPr>
            <a:xfrm flipV="1">
              <a:off x="40293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xmlns="" id="{12B8EE32-317F-F534-4A24-E2A410D39BF5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xmlns="" id="{401CDFAE-DC04-93CC-5763-61AEAAFB5390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xmlns="" id="{79CBB3CF-84A7-54DD-998E-358A395B7D1D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xmlns="" id="{B84497AB-B819-9A17-B3AB-19385849B566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C2713A46-E81C-B239-0ED4-D0D6BFE8BA16}"/>
                </a:ext>
              </a:extLst>
            </p:cNvPr>
            <p:cNvGrpSpPr/>
            <p:nvPr/>
          </p:nvGrpSpPr>
          <p:grpSpPr>
            <a:xfrm flipV="1">
              <a:off x="755886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xmlns="" id="{0FB11D23-CFBE-2824-A968-7BD42674D53A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xmlns="" id="{102D7C37-66EA-DC61-4B7E-A34EADEEB4A6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xmlns="" id="{7C3BFA02-5755-B39B-4282-3E6D51186D66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xmlns="" id="{CF7F3CD9-6DE7-F9CF-2CB1-BD5948342DD0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46D1580F-CC96-D465-47FE-6C6138CFBFDE}"/>
                </a:ext>
              </a:extLst>
            </p:cNvPr>
            <p:cNvGrpSpPr/>
            <p:nvPr/>
          </p:nvGrpSpPr>
          <p:grpSpPr>
            <a:xfrm flipV="1">
              <a:off x="1471479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xmlns="" id="{DD1BD873-8D34-3BBF-79B4-61295DBEC0BF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xmlns="" id="{FEEDC8FF-2A70-FD26-2F73-FC9D28D05BF4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xmlns="" id="{476B9045-9C73-DBB1-E744-092F09A93517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xmlns="" id="{D3A01F52-5A29-0D36-5D01-183ED1F17928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1C90D8DC-FE44-AA4C-26F0-3D1A2C1648E1}"/>
                </a:ext>
              </a:extLst>
            </p:cNvPr>
            <p:cNvGrpSpPr/>
            <p:nvPr/>
          </p:nvGrpSpPr>
          <p:grpSpPr>
            <a:xfrm flipV="1">
              <a:off x="2187072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xmlns="" id="{7F19CF8F-A1C9-6657-E0BD-604FD6FBD991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xmlns="" id="{4B899529-888E-3F8B-7C7F-0A24D2B2A167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xmlns="" id="{08FEA92F-8E1E-7F0E-CB15-CA75CBDC79F5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xmlns="" id="{8F51B36A-51C8-E2C6-D850-B91BA3894B30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3D2CA9E6-7E32-60EF-02E3-235BE7693521}"/>
                </a:ext>
              </a:extLst>
            </p:cNvPr>
            <p:cNvGrpSpPr/>
            <p:nvPr/>
          </p:nvGrpSpPr>
          <p:grpSpPr>
            <a:xfrm flipV="1">
              <a:off x="2902665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xmlns="" id="{0F032F3F-590E-1ADD-A121-F8ACBD36F2F6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xmlns="" id="{53B62053-0C87-9503-7371-C1736BDD2571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xmlns="" id="{F90A1A57-5DCB-0851-F854-03E5718F5855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xmlns="" id="{C39B441C-8574-1349-08D3-AB26207DC7DE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B32CBF56-AD63-269F-F4CB-CA8B2AE50121}"/>
                </a:ext>
              </a:extLst>
            </p:cNvPr>
            <p:cNvGrpSpPr/>
            <p:nvPr/>
          </p:nvGrpSpPr>
          <p:grpSpPr>
            <a:xfrm flipV="1">
              <a:off x="3618258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xmlns="" id="{3EDBCBCA-BAC3-4E82-5420-C3B9E20FB2CE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xmlns="" id="{6A757B10-5E0C-4F50-FD01-D7C259B5D864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xmlns="" id="{BB0C68E1-11CD-DEE5-03BF-C165A358FBCD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xmlns="" id="{7B81EB68-CC08-68C9-2D1F-272A1BCAD57F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24594FC0-D41A-2ED1-ABDE-945E76311C2C}"/>
                </a:ext>
              </a:extLst>
            </p:cNvPr>
            <p:cNvGrpSpPr/>
            <p:nvPr/>
          </p:nvGrpSpPr>
          <p:grpSpPr>
            <a:xfrm flipV="1">
              <a:off x="4333851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xmlns="" id="{D03FED3F-B0BA-0CCC-12E3-0B04FADAFDD4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xmlns="" id="{B259F6A1-3C1F-905A-87B7-735FEFEDEEB8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xmlns="" id="{0BCD24E9-2611-3230-EA76-0E4DA12E0127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xmlns="" id="{FDC53FCF-86A6-36E2-312E-10D239C0E134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71472F52-7F9D-8AE3-5FD7-02A8FD856F6E}"/>
                </a:ext>
              </a:extLst>
            </p:cNvPr>
            <p:cNvGrpSpPr/>
            <p:nvPr/>
          </p:nvGrpSpPr>
          <p:grpSpPr>
            <a:xfrm flipV="1">
              <a:off x="5049444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xmlns="" id="{E4072C53-D106-9CC1-1EF0-16F0B2B72F85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xmlns="" id="{DAA08ED7-485F-041E-0808-E47552F515ED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xmlns="" id="{C351AB62-05CA-6293-55DA-4B72D72051D2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xmlns="" id="{E8002D64-262A-8B91-E3AF-EC09164B1CC2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DA611258-1DA9-7BA2-1B5F-D3E530F5EF7C}"/>
                </a:ext>
              </a:extLst>
            </p:cNvPr>
            <p:cNvGrpSpPr/>
            <p:nvPr/>
          </p:nvGrpSpPr>
          <p:grpSpPr>
            <a:xfrm flipV="1">
              <a:off x="5765037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xmlns="" id="{9C961233-4B63-AB73-AFB7-9B01FD1B2D47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xmlns="" id="{D435759B-B62F-2E2D-9A8B-343F3DFFEFEE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xmlns="" id="{E75F283D-1500-067E-81EB-476FB6899C68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xmlns="" id="{E6A05B53-7A0E-9D1F-48BC-276B60DC4AEE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038527A0-52B4-E63E-F723-FE6260AC1800}"/>
                </a:ext>
              </a:extLst>
            </p:cNvPr>
            <p:cNvGrpSpPr/>
            <p:nvPr/>
          </p:nvGrpSpPr>
          <p:grpSpPr>
            <a:xfrm flipV="1">
              <a:off x="6480630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xmlns="" id="{E79DD0D7-4347-B43C-8C50-9FED64E1F9DB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xmlns="" id="{704F4893-F32B-FFCA-C487-A29DD74366FB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xmlns="" id="{921861E2-9241-5417-E993-99DFD6868BF8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xmlns="" id="{B2D23D98-B51D-1816-1FC9-E102D5AF7AD3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C75FDC39-B486-C159-7D5D-6B6C1D6D9E96}"/>
                </a:ext>
              </a:extLst>
            </p:cNvPr>
            <p:cNvGrpSpPr/>
            <p:nvPr/>
          </p:nvGrpSpPr>
          <p:grpSpPr>
            <a:xfrm flipV="1">
              <a:off x="7196223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xmlns="" id="{E6FA3F3B-3296-1583-8DC5-2DABAA821EFB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E4B16E69-6E19-ED96-7B2F-DD13289644F2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896C9136-6653-36D7-BD68-64D1B7A5DE82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xmlns="" id="{46D28F98-91C4-530D-8334-B354C80EB1BB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BCD960EA-CAC7-D46D-856A-B81ED4121450}"/>
                </a:ext>
              </a:extLst>
            </p:cNvPr>
            <p:cNvGrpSpPr/>
            <p:nvPr/>
          </p:nvGrpSpPr>
          <p:grpSpPr>
            <a:xfrm flipV="1">
              <a:off x="7911816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xmlns="" id="{58262A7F-80D8-BA88-5CD8-B5F7D1E99FB3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xmlns="" id="{FA2585F2-67B9-C912-9F91-EF96F3E4C036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xmlns="" id="{E19178D0-E9BF-A834-A2CC-B078001A4ACB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xmlns="" id="{3CA5CC5D-F411-4975-BC92-F89C6B4D3E8A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7C1CA1C3-7910-8BB9-C7C4-65D954D79783}"/>
                </a:ext>
              </a:extLst>
            </p:cNvPr>
            <p:cNvGrpSpPr/>
            <p:nvPr/>
          </p:nvGrpSpPr>
          <p:grpSpPr>
            <a:xfrm flipV="1">
              <a:off x="8627410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xmlns="" id="{FB7A2A2F-D7E1-A41E-8DF0-780EEBD1AAD0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xmlns="" id="{06C93E88-C242-0B01-E7ED-45B7770908B2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xmlns="" id="{1DFD8B91-E5F3-E317-5EEA-A2B698CD17D0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xmlns="" id="{A6291580-D0A4-F45C-D05C-E68BAC42700E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E6DF1-A848-B3A4-04E4-FAA82F0F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29" y="404816"/>
            <a:ext cx="11370955" cy="1272821"/>
          </a:xfrm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xmlns="" id="{A72B255C-E240-BE3B-2130-FD3291D81E26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CBECA1CE-83B9-2844-285A-D048AB271CE0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D13DC949-4A93-C048-4C97-326CA68C0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CB15C633-753E-9293-9D0E-C0E675D10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BB363A9B-F096-CE31-77C0-ADFC8D321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29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659294B-3A15-FD55-90EC-F072178E9F30}"/>
              </a:ext>
            </a:extLst>
          </p:cNvPr>
          <p:cNvSpPr/>
          <p:nvPr userDrawn="1"/>
        </p:nvSpPr>
        <p:spPr>
          <a:xfrm>
            <a:off x="0" y="1677637"/>
            <a:ext cx="12192000" cy="5180363"/>
          </a:xfrm>
          <a:prstGeom prst="rect">
            <a:avLst/>
          </a:prstGeom>
          <a:solidFill>
            <a:srgbClr val="F7F7F7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121900" tIns="121900" rIns="121900" bIns="121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E6DF1-A848-B3A4-04E4-FAA82F0F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29" y="404816"/>
            <a:ext cx="11370955" cy="1272821"/>
          </a:xfrm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xmlns="" id="{A72B255C-E240-BE3B-2130-FD3291D81E26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AB36986-08B2-D764-571A-2BBEE84212B8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55AC4CB7-7152-39D9-4389-C9CDFBB353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88589D4E-6F16-FDAE-D20D-BF6ECEFC3C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FC78CAAA-C422-0A16-5B04-7000ED9829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22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659294B-3A15-FD55-90EC-F072178E9F30}"/>
              </a:ext>
            </a:extLst>
          </p:cNvPr>
          <p:cNvSpPr/>
          <p:nvPr userDrawn="1"/>
        </p:nvSpPr>
        <p:spPr>
          <a:xfrm>
            <a:off x="0" y="1677637"/>
            <a:ext cx="12192000" cy="5180363"/>
          </a:xfrm>
          <a:prstGeom prst="rect">
            <a:avLst/>
          </a:prstGeom>
          <a:solidFill>
            <a:schemeClr val="bg2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121900" tIns="121900" rIns="121900" bIns="121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E6DF1-A848-B3A4-04E4-FAA82F0F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29" y="404816"/>
            <a:ext cx="11370955" cy="1272821"/>
          </a:xfrm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xmlns="" id="{A72B255C-E240-BE3B-2130-FD3291D81E26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3240FB7-6817-9771-077B-D66D4A647C25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72931766-700E-81E1-0982-E6A966B799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3FF4B1C6-D8EC-B237-8C95-84AE4B3DB5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B1EF04CF-4EA1-1616-DB26-A39A08B9E2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7167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5E9BC99B-E3B4-6944-81AD-811FF9CA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21" y="404283"/>
            <a:ext cx="5615516" cy="55456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3600">
                <a:latin typeface="Unbounded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C6C9F7A-2EA9-883E-3886-447FD2829412}"/>
              </a:ext>
            </a:extLst>
          </p:cNvPr>
          <p:cNvSpPr/>
          <p:nvPr userDrawn="1"/>
        </p:nvSpPr>
        <p:spPr>
          <a:xfrm rot="16200000">
            <a:off x="5750987" y="416984"/>
            <a:ext cx="6858000" cy="6024033"/>
          </a:xfrm>
          <a:prstGeom prst="rect">
            <a:avLst/>
          </a:prstGeom>
          <a:solidFill>
            <a:schemeClr val="bg2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121900" tIns="121900" rIns="121900" bIns="121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80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DEA1A511-D7C5-192E-7F76-2B531A1A930C}"/>
              </a:ext>
            </a:extLst>
          </p:cNvPr>
          <p:cNvGrpSpPr/>
          <p:nvPr userDrawn="1"/>
        </p:nvGrpSpPr>
        <p:grpSpPr>
          <a:xfrm>
            <a:off x="6114621" y="-6236"/>
            <a:ext cx="106691" cy="6874295"/>
            <a:chOff x="3938267" y="-4677"/>
            <a:chExt cx="80018" cy="5155721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4729AE58-4765-A163-83CE-FC91AADAC727}"/>
                </a:ext>
              </a:extLst>
            </p:cNvPr>
            <p:cNvSpPr/>
            <p:nvPr/>
          </p:nvSpPr>
          <p:spPr>
            <a:xfrm rot="16200000" flipV="1">
              <a:off x="3938674" y="5071437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4783074B-6614-DB27-736E-D95B804C735C}"/>
                </a:ext>
              </a:extLst>
            </p:cNvPr>
            <p:cNvSpPr/>
            <p:nvPr/>
          </p:nvSpPr>
          <p:spPr>
            <a:xfrm rot="16200000" flipV="1">
              <a:off x="3938674" y="489637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80431CB7-5579-D5E8-5C92-426D44B05182}"/>
                </a:ext>
              </a:extLst>
            </p:cNvPr>
            <p:cNvSpPr/>
            <p:nvPr/>
          </p:nvSpPr>
          <p:spPr>
            <a:xfrm rot="16200000" flipV="1">
              <a:off x="3938674" y="472132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4FE36B60-A460-21CB-256D-113120C89C57}"/>
                </a:ext>
              </a:extLst>
            </p:cNvPr>
            <p:cNvSpPr/>
            <p:nvPr/>
          </p:nvSpPr>
          <p:spPr>
            <a:xfrm rot="16200000" flipV="1">
              <a:off x="3938674" y="454626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E4FEE5EA-99E6-97C2-52AA-53B9BB83E4D8}"/>
                </a:ext>
              </a:extLst>
            </p:cNvPr>
            <p:cNvSpPr/>
            <p:nvPr/>
          </p:nvSpPr>
          <p:spPr>
            <a:xfrm rot="16200000" flipV="1">
              <a:off x="3938674" y="437121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3F9E3B91-9EAE-1E0D-AAB5-B1CC0B0FE0F1}"/>
                </a:ext>
              </a:extLst>
            </p:cNvPr>
            <p:cNvSpPr/>
            <p:nvPr/>
          </p:nvSpPr>
          <p:spPr>
            <a:xfrm rot="16200000" flipV="1">
              <a:off x="3938674" y="419616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493A264F-0281-72FE-A1F1-931C41FAAB11}"/>
                </a:ext>
              </a:extLst>
            </p:cNvPr>
            <p:cNvSpPr/>
            <p:nvPr/>
          </p:nvSpPr>
          <p:spPr>
            <a:xfrm rot="16200000" flipV="1">
              <a:off x="3938674" y="402111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B85D143B-BA36-11F1-6E40-8A0C657688F0}"/>
                </a:ext>
              </a:extLst>
            </p:cNvPr>
            <p:cNvSpPr/>
            <p:nvPr/>
          </p:nvSpPr>
          <p:spPr>
            <a:xfrm rot="16200000" flipV="1">
              <a:off x="3938674" y="384606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2EEA0795-6F76-7E54-CE5F-01AB580D7334}"/>
                </a:ext>
              </a:extLst>
            </p:cNvPr>
            <p:cNvSpPr/>
            <p:nvPr/>
          </p:nvSpPr>
          <p:spPr>
            <a:xfrm rot="16200000" flipV="1">
              <a:off x="3938675" y="367100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C6DF42A0-CB22-A391-E9B2-945185B274C2}"/>
                </a:ext>
              </a:extLst>
            </p:cNvPr>
            <p:cNvSpPr/>
            <p:nvPr/>
          </p:nvSpPr>
          <p:spPr>
            <a:xfrm rot="16200000" flipV="1">
              <a:off x="3938675" y="349595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5019D85D-30F3-7777-ED80-7A1A29661A99}"/>
                </a:ext>
              </a:extLst>
            </p:cNvPr>
            <p:cNvSpPr/>
            <p:nvPr/>
          </p:nvSpPr>
          <p:spPr>
            <a:xfrm rot="16200000" flipV="1">
              <a:off x="3938675" y="332090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52B73623-3939-1017-7228-5FDC196A9DAD}"/>
                </a:ext>
              </a:extLst>
            </p:cNvPr>
            <p:cNvSpPr/>
            <p:nvPr/>
          </p:nvSpPr>
          <p:spPr>
            <a:xfrm rot="16200000" flipV="1">
              <a:off x="3938675" y="314585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0CC60599-FF85-87B4-A253-B6199E3ACE54}"/>
                </a:ext>
              </a:extLst>
            </p:cNvPr>
            <p:cNvSpPr/>
            <p:nvPr/>
          </p:nvSpPr>
          <p:spPr>
            <a:xfrm rot="16200000" flipV="1">
              <a:off x="3938676" y="297080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25856D1B-6F94-A925-02E0-C779DCECCD19}"/>
                </a:ext>
              </a:extLst>
            </p:cNvPr>
            <p:cNvSpPr/>
            <p:nvPr/>
          </p:nvSpPr>
          <p:spPr>
            <a:xfrm rot="16200000" flipV="1">
              <a:off x="3938676" y="279574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737AF4CF-1526-E89D-8C3C-838511276494}"/>
                </a:ext>
              </a:extLst>
            </p:cNvPr>
            <p:cNvSpPr/>
            <p:nvPr/>
          </p:nvSpPr>
          <p:spPr>
            <a:xfrm rot="16200000" flipV="1">
              <a:off x="3938676" y="262069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FE3025BE-D452-261E-9E35-F565CDD126D0}"/>
                </a:ext>
              </a:extLst>
            </p:cNvPr>
            <p:cNvSpPr/>
            <p:nvPr/>
          </p:nvSpPr>
          <p:spPr>
            <a:xfrm rot="16200000" flipV="1">
              <a:off x="3938676" y="244564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FBEE1A0D-D70E-872D-90A2-51CC27654933}"/>
                </a:ext>
              </a:extLst>
            </p:cNvPr>
            <p:cNvSpPr/>
            <p:nvPr/>
          </p:nvSpPr>
          <p:spPr>
            <a:xfrm rot="16200000" flipV="1">
              <a:off x="3938677" y="227059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445DD37E-9C90-CE7C-6ED2-E6C1229DBB36}"/>
                </a:ext>
              </a:extLst>
            </p:cNvPr>
            <p:cNvSpPr/>
            <p:nvPr/>
          </p:nvSpPr>
          <p:spPr>
            <a:xfrm rot="16200000" flipV="1">
              <a:off x="3938677" y="209554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D88872B7-7D99-1EAE-F6FD-3B657876D6E0}"/>
                </a:ext>
              </a:extLst>
            </p:cNvPr>
            <p:cNvSpPr/>
            <p:nvPr/>
          </p:nvSpPr>
          <p:spPr>
            <a:xfrm rot="16200000" flipV="1">
              <a:off x="3938677" y="192048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0166EA40-F151-0D0D-56D7-F8A487F74256}"/>
                </a:ext>
              </a:extLst>
            </p:cNvPr>
            <p:cNvSpPr/>
            <p:nvPr/>
          </p:nvSpPr>
          <p:spPr>
            <a:xfrm rot="16200000" flipV="1">
              <a:off x="3938677" y="174543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C77F2EA2-6FA6-7DB3-38F6-A8684712FFBF}"/>
                </a:ext>
              </a:extLst>
            </p:cNvPr>
            <p:cNvSpPr/>
            <p:nvPr/>
          </p:nvSpPr>
          <p:spPr>
            <a:xfrm rot="16200000" flipV="1">
              <a:off x="3938678" y="157038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0917643E-BC0B-3049-190B-8BFCB2AD8871}"/>
                </a:ext>
              </a:extLst>
            </p:cNvPr>
            <p:cNvSpPr/>
            <p:nvPr/>
          </p:nvSpPr>
          <p:spPr>
            <a:xfrm rot="16200000" flipV="1">
              <a:off x="3938678" y="139533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351D8CF1-1B64-FD66-FB54-61DBD85083AF}"/>
                </a:ext>
              </a:extLst>
            </p:cNvPr>
            <p:cNvSpPr/>
            <p:nvPr/>
          </p:nvSpPr>
          <p:spPr>
            <a:xfrm rot="16200000" flipV="1">
              <a:off x="3938678" y="122028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2E2D1107-5120-3548-F9EE-FD0B36DD000E}"/>
                </a:ext>
              </a:extLst>
            </p:cNvPr>
            <p:cNvSpPr/>
            <p:nvPr/>
          </p:nvSpPr>
          <p:spPr>
            <a:xfrm rot="16200000" flipV="1">
              <a:off x="3938678" y="104522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753893D5-ADCD-58A0-1F78-3ACBE4701434}"/>
                </a:ext>
              </a:extLst>
            </p:cNvPr>
            <p:cNvSpPr/>
            <p:nvPr/>
          </p:nvSpPr>
          <p:spPr>
            <a:xfrm rot="16200000" flipV="1">
              <a:off x="3938679" y="87017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46237105-8240-4188-8E18-3BC2D00BD5FF}"/>
                </a:ext>
              </a:extLst>
            </p:cNvPr>
            <p:cNvSpPr/>
            <p:nvPr/>
          </p:nvSpPr>
          <p:spPr>
            <a:xfrm rot="16200000" flipV="1">
              <a:off x="3938679" y="69512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ABF31C97-D60E-FC7A-8066-A9121DA6F20D}"/>
                </a:ext>
              </a:extLst>
            </p:cNvPr>
            <p:cNvSpPr/>
            <p:nvPr/>
          </p:nvSpPr>
          <p:spPr>
            <a:xfrm rot="16200000" flipV="1">
              <a:off x="3938679" y="52007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EE71D878-9DB6-3E2E-135B-1DEAC833BD89}"/>
                </a:ext>
              </a:extLst>
            </p:cNvPr>
            <p:cNvSpPr/>
            <p:nvPr/>
          </p:nvSpPr>
          <p:spPr>
            <a:xfrm rot="16200000" flipV="1">
              <a:off x="3938679" y="34502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xmlns="" id="{6CDFD3A6-B0E1-E4B4-1CCB-CC240DE9EDD3}"/>
                </a:ext>
              </a:extLst>
            </p:cNvPr>
            <p:cNvSpPr/>
            <p:nvPr/>
          </p:nvSpPr>
          <p:spPr>
            <a:xfrm rot="16200000" flipV="1">
              <a:off x="3938679" y="16996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9E0FA0E8-7ED2-D28E-46E1-EC97FE068AAC}"/>
                </a:ext>
              </a:extLst>
            </p:cNvPr>
            <p:cNvSpPr/>
            <p:nvPr/>
          </p:nvSpPr>
          <p:spPr>
            <a:xfrm rot="16200000" flipV="1">
              <a:off x="3938679" y="-508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5438D56A-6532-B0BA-D8AD-727A9DA364C1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</p:spTree>
    <p:extLst>
      <p:ext uri="{BB962C8B-B14F-4D97-AF65-F5344CB8AC3E}">
        <p14:creationId xmlns:p14="http://schemas.microsoft.com/office/powerpoint/2010/main" val="102133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5E9BC99B-E3B4-6944-81AD-811FF9CA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21" y="404283"/>
            <a:ext cx="5615516" cy="55456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3600">
                <a:latin typeface="Unbounded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C6C9F7A-2EA9-883E-3886-447FD2829412}"/>
              </a:ext>
            </a:extLst>
          </p:cNvPr>
          <p:cNvSpPr/>
          <p:nvPr userDrawn="1"/>
        </p:nvSpPr>
        <p:spPr>
          <a:xfrm rot="16200000">
            <a:off x="5750987" y="416984"/>
            <a:ext cx="6858000" cy="6024033"/>
          </a:xfrm>
          <a:prstGeom prst="rect">
            <a:avLst/>
          </a:prstGeom>
          <a:solidFill>
            <a:srgbClr val="F4DEEF">
              <a:alpha val="58000"/>
            </a:srgb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121900" tIns="121900" rIns="121900" bIns="121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80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5438D56A-6532-B0BA-D8AD-727A9DA364C1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</p:spTree>
    <p:extLst>
      <p:ext uri="{BB962C8B-B14F-4D97-AF65-F5344CB8AC3E}">
        <p14:creationId xmlns:p14="http://schemas.microsoft.com/office/powerpoint/2010/main" val="219388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">
    <p:bg>
      <p:bgPr>
        <a:solidFill>
          <a:srgbClr val="D3F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>
            <a:extLst>
              <a:ext uri="{FF2B5EF4-FFF2-40B4-BE49-F238E27FC236}">
                <a16:creationId xmlns:a16="http://schemas.microsoft.com/office/drawing/2014/main" xmlns="" id="{D27EBE3F-AE5C-DAC5-3282-A2B1AD030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87635" y="0"/>
            <a:ext cx="5304367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090C1-1171-2640-8FEA-2BDC3419E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29" y="404816"/>
            <a:ext cx="6331171" cy="5545138"/>
          </a:xfrm>
        </p:spPr>
        <p:txBody>
          <a:bodyPr anchor="ctr"/>
          <a:lstStyle>
            <a:lvl1pPr>
              <a:defRPr sz="48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468FA3BF-399A-224F-BEB9-DE4EC599EE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7888" y="404815"/>
            <a:ext cx="2016125" cy="50323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67" b="1"/>
            </a:lvl1pPr>
          </a:lstStyle>
          <a:p>
            <a:r>
              <a:rPr lang="ru-RU" dirty="0"/>
              <a:t>Тема 1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2E1E54E0-05EC-D23D-975B-689612859CEB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000EA148-E90F-5428-A92A-42D30C48E75A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2D0C81B8-2A6F-0B51-7E8C-90D7C8CA00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24E0A35C-FD59-2E46-DC64-930E2805A2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1D7123EB-396A-0834-184C-C5C117855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791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5E9BC99B-E3B4-6944-81AD-811FF9CA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21" y="404284"/>
            <a:ext cx="7056967" cy="15113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3600">
                <a:latin typeface="Unbounded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C6C9F7A-2EA9-883E-3886-447FD2829412}"/>
              </a:ext>
            </a:extLst>
          </p:cNvPr>
          <p:cNvSpPr/>
          <p:nvPr userDrawn="1"/>
        </p:nvSpPr>
        <p:spPr>
          <a:xfrm rot="16200000">
            <a:off x="6471712" y="1137705"/>
            <a:ext cx="6858000" cy="4582584"/>
          </a:xfrm>
          <a:prstGeom prst="rect">
            <a:avLst/>
          </a:prstGeom>
          <a:solidFill>
            <a:schemeClr val="bg2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121900" tIns="121900" rIns="121900" bIns="121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80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DEA1A511-D7C5-192E-7F76-2B531A1A930C}"/>
              </a:ext>
            </a:extLst>
          </p:cNvPr>
          <p:cNvGrpSpPr/>
          <p:nvPr userDrawn="1"/>
        </p:nvGrpSpPr>
        <p:grpSpPr>
          <a:xfrm>
            <a:off x="7556075" y="-6236"/>
            <a:ext cx="106691" cy="6874295"/>
            <a:chOff x="3938267" y="-4677"/>
            <a:chExt cx="80018" cy="5155721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4729AE58-4765-A163-83CE-FC91AADAC727}"/>
                </a:ext>
              </a:extLst>
            </p:cNvPr>
            <p:cNvSpPr/>
            <p:nvPr/>
          </p:nvSpPr>
          <p:spPr>
            <a:xfrm rot="16200000" flipV="1">
              <a:off x="3938674" y="5071437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4783074B-6614-DB27-736E-D95B804C735C}"/>
                </a:ext>
              </a:extLst>
            </p:cNvPr>
            <p:cNvSpPr/>
            <p:nvPr/>
          </p:nvSpPr>
          <p:spPr>
            <a:xfrm rot="16200000" flipV="1">
              <a:off x="3938674" y="489637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80431CB7-5579-D5E8-5C92-426D44B05182}"/>
                </a:ext>
              </a:extLst>
            </p:cNvPr>
            <p:cNvSpPr/>
            <p:nvPr/>
          </p:nvSpPr>
          <p:spPr>
            <a:xfrm rot="16200000" flipV="1">
              <a:off x="3938674" y="472132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4FE36B60-A460-21CB-256D-113120C89C57}"/>
                </a:ext>
              </a:extLst>
            </p:cNvPr>
            <p:cNvSpPr/>
            <p:nvPr/>
          </p:nvSpPr>
          <p:spPr>
            <a:xfrm rot="16200000" flipV="1">
              <a:off x="3938674" y="454626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E4FEE5EA-99E6-97C2-52AA-53B9BB83E4D8}"/>
                </a:ext>
              </a:extLst>
            </p:cNvPr>
            <p:cNvSpPr/>
            <p:nvPr/>
          </p:nvSpPr>
          <p:spPr>
            <a:xfrm rot="16200000" flipV="1">
              <a:off x="3938674" y="437121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3F9E3B91-9EAE-1E0D-AAB5-B1CC0B0FE0F1}"/>
                </a:ext>
              </a:extLst>
            </p:cNvPr>
            <p:cNvSpPr/>
            <p:nvPr/>
          </p:nvSpPr>
          <p:spPr>
            <a:xfrm rot="16200000" flipV="1">
              <a:off x="3938674" y="419616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493A264F-0281-72FE-A1F1-931C41FAAB11}"/>
                </a:ext>
              </a:extLst>
            </p:cNvPr>
            <p:cNvSpPr/>
            <p:nvPr/>
          </p:nvSpPr>
          <p:spPr>
            <a:xfrm rot="16200000" flipV="1">
              <a:off x="3938674" y="402111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B85D143B-BA36-11F1-6E40-8A0C657688F0}"/>
                </a:ext>
              </a:extLst>
            </p:cNvPr>
            <p:cNvSpPr/>
            <p:nvPr/>
          </p:nvSpPr>
          <p:spPr>
            <a:xfrm rot="16200000" flipV="1">
              <a:off x="3938674" y="384606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2EEA0795-6F76-7E54-CE5F-01AB580D7334}"/>
                </a:ext>
              </a:extLst>
            </p:cNvPr>
            <p:cNvSpPr/>
            <p:nvPr/>
          </p:nvSpPr>
          <p:spPr>
            <a:xfrm rot="16200000" flipV="1">
              <a:off x="3938675" y="367100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C6DF42A0-CB22-A391-E9B2-945185B274C2}"/>
                </a:ext>
              </a:extLst>
            </p:cNvPr>
            <p:cNvSpPr/>
            <p:nvPr/>
          </p:nvSpPr>
          <p:spPr>
            <a:xfrm rot="16200000" flipV="1">
              <a:off x="3938675" y="349595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5019D85D-30F3-7777-ED80-7A1A29661A99}"/>
                </a:ext>
              </a:extLst>
            </p:cNvPr>
            <p:cNvSpPr/>
            <p:nvPr/>
          </p:nvSpPr>
          <p:spPr>
            <a:xfrm rot="16200000" flipV="1">
              <a:off x="3938675" y="332090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52B73623-3939-1017-7228-5FDC196A9DAD}"/>
                </a:ext>
              </a:extLst>
            </p:cNvPr>
            <p:cNvSpPr/>
            <p:nvPr/>
          </p:nvSpPr>
          <p:spPr>
            <a:xfrm rot="16200000" flipV="1">
              <a:off x="3938675" y="314585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0CC60599-FF85-87B4-A253-B6199E3ACE54}"/>
                </a:ext>
              </a:extLst>
            </p:cNvPr>
            <p:cNvSpPr/>
            <p:nvPr/>
          </p:nvSpPr>
          <p:spPr>
            <a:xfrm rot="16200000" flipV="1">
              <a:off x="3938676" y="297080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25856D1B-6F94-A925-02E0-C779DCECCD19}"/>
                </a:ext>
              </a:extLst>
            </p:cNvPr>
            <p:cNvSpPr/>
            <p:nvPr/>
          </p:nvSpPr>
          <p:spPr>
            <a:xfrm rot="16200000" flipV="1">
              <a:off x="3938676" y="279574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737AF4CF-1526-E89D-8C3C-838511276494}"/>
                </a:ext>
              </a:extLst>
            </p:cNvPr>
            <p:cNvSpPr/>
            <p:nvPr/>
          </p:nvSpPr>
          <p:spPr>
            <a:xfrm rot="16200000" flipV="1">
              <a:off x="3938676" y="262069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FE3025BE-D452-261E-9E35-F565CDD126D0}"/>
                </a:ext>
              </a:extLst>
            </p:cNvPr>
            <p:cNvSpPr/>
            <p:nvPr/>
          </p:nvSpPr>
          <p:spPr>
            <a:xfrm rot="16200000" flipV="1">
              <a:off x="3938676" y="244564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FBEE1A0D-D70E-872D-90A2-51CC27654933}"/>
                </a:ext>
              </a:extLst>
            </p:cNvPr>
            <p:cNvSpPr/>
            <p:nvPr/>
          </p:nvSpPr>
          <p:spPr>
            <a:xfrm rot="16200000" flipV="1">
              <a:off x="3938677" y="227059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445DD37E-9C90-CE7C-6ED2-E6C1229DBB36}"/>
                </a:ext>
              </a:extLst>
            </p:cNvPr>
            <p:cNvSpPr/>
            <p:nvPr/>
          </p:nvSpPr>
          <p:spPr>
            <a:xfrm rot="16200000" flipV="1">
              <a:off x="3938677" y="209554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D88872B7-7D99-1EAE-F6FD-3B657876D6E0}"/>
                </a:ext>
              </a:extLst>
            </p:cNvPr>
            <p:cNvSpPr/>
            <p:nvPr/>
          </p:nvSpPr>
          <p:spPr>
            <a:xfrm rot="16200000" flipV="1">
              <a:off x="3938677" y="192048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0166EA40-F151-0D0D-56D7-F8A487F74256}"/>
                </a:ext>
              </a:extLst>
            </p:cNvPr>
            <p:cNvSpPr/>
            <p:nvPr/>
          </p:nvSpPr>
          <p:spPr>
            <a:xfrm rot="16200000" flipV="1">
              <a:off x="3938677" y="174543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C77F2EA2-6FA6-7DB3-38F6-A8684712FFBF}"/>
                </a:ext>
              </a:extLst>
            </p:cNvPr>
            <p:cNvSpPr/>
            <p:nvPr/>
          </p:nvSpPr>
          <p:spPr>
            <a:xfrm rot="16200000" flipV="1">
              <a:off x="3938678" y="157038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0917643E-BC0B-3049-190B-8BFCB2AD8871}"/>
                </a:ext>
              </a:extLst>
            </p:cNvPr>
            <p:cNvSpPr/>
            <p:nvPr/>
          </p:nvSpPr>
          <p:spPr>
            <a:xfrm rot="16200000" flipV="1">
              <a:off x="3938678" y="139533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351D8CF1-1B64-FD66-FB54-61DBD85083AF}"/>
                </a:ext>
              </a:extLst>
            </p:cNvPr>
            <p:cNvSpPr/>
            <p:nvPr/>
          </p:nvSpPr>
          <p:spPr>
            <a:xfrm rot="16200000" flipV="1">
              <a:off x="3938678" y="122028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2E2D1107-5120-3548-F9EE-FD0B36DD000E}"/>
                </a:ext>
              </a:extLst>
            </p:cNvPr>
            <p:cNvSpPr/>
            <p:nvPr/>
          </p:nvSpPr>
          <p:spPr>
            <a:xfrm rot="16200000" flipV="1">
              <a:off x="3938678" y="104522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753893D5-ADCD-58A0-1F78-3ACBE4701434}"/>
                </a:ext>
              </a:extLst>
            </p:cNvPr>
            <p:cNvSpPr/>
            <p:nvPr/>
          </p:nvSpPr>
          <p:spPr>
            <a:xfrm rot="16200000" flipV="1">
              <a:off x="3938679" y="87017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46237105-8240-4188-8E18-3BC2D00BD5FF}"/>
                </a:ext>
              </a:extLst>
            </p:cNvPr>
            <p:cNvSpPr/>
            <p:nvPr/>
          </p:nvSpPr>
          <p:spPr>
            <a:xfrm rot="16200000" flipV="1">
              <a:off x="3938679" y="69512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ABF31C97-D60E-FC7A-8066-A9121DA6F20D}"/>
                </a:ext>
              </a:extLst>
            </p:cNvPr>
            <p:cNvSpPr/>
            <p:nvPr/>
          </p:nvSpPr>
          <p:spPr>
            <a:xfrm rot="16200000" flipV="1">
              <a:off x="3938679" y="52007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EE71D878-9DB6-3E2E-135B-1DEAC833BD89}"/>
                </a:ext>
              </a:extLst>
            </p:cNvPr>
            <p:cNvSpPr/>
            <p:nvPr/>
          </p:nvSpPr>
          <p:spPr>
            <a:xfrm rot="16200000" flipV="1">
              <a:off x="3938679" y="34502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xmlns="" id="{6CDFD3A6-B0E1-E4B4-1CCB-CC240DE9EDD3}"/>
                </a:ext>
              </a:extLst>
            </p:cNvPr>
            <p:cNvSpPr/>
            <p:nvPr/>
          </p:nvSpPr>
          <p:spPr>
            <a:xfrm rot="16200000" flipV="1">
              <a:off x="3938679" y="16996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9E0FA0E8-7ED2-D28E-46E1-EC97FE068AAC}"/>
                </a:ext>
              </a:extLst>
            </p:cNvPr>
            <p:cNvSpPr/>
            <p:nvPr/>
          </p:nvSpPr>
          <p:spPr>
            <a:xfrm rot="16200000" flipV="1">
              <a:off x="3938679" y="-508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BDDBF486-1B8A-381B-CC1E-3D936231E72B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xmlns="" id="{563F8A91-033C-46D2-8B5A-D461F2134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3" y="2062163"/>
            <a:ext cx="7056968" cy="3887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Подзаголовок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28850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6A07848-BC6A-25B7-B990-847D06E5F8A8}"/>
              </a:ext>
            </a:extLst>
          </p:cNvPr>
          <p:cNvSpPr/>
          <p:nvPr userDrawn="1"/>
        </p:nvSpPr>
        <p:spPr>
          <a:xfrm>
            <a:off x="0" y="3657600"/>
            <a:ext cx="12192000" cy="3200400"/>
          </a:xfrm>
          <a:prstGeom prst="rect">
            <a:avLst/>
          </a:prstGeom>
          <a:solidFill>
            <a:schemeClr val="bg2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121900" tIns="121900" rIns="121900" bIns="121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80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5E9BC99B-E3B4-6944-81AD-811FF9CA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21" y="404283"/>
            <a:ext cx="11374967" cy="15113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3600">
                <a:latin typeface="Unbounded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B08DB0CC-F4D3-146F-9408-CEED60089EF9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81757F5-E698-66AD-728F-DBB89314D8E6}"/>
              </a:ext>
            </a:extLst>
          </p:cNvPr>
          <p:cNvGrpSpPr/>
          <p:nvPr userDrawn="1"/>
        </p:nvGrpSpPr>
        <p:grpSpPr>
          <a:xfrm>
            <a:off x="88234" y="3607355"/>
            <a:ext cx="12015537" cy="106684"/>
            <a:chOff x="40293" y="2527124"/>
            <a:chExt cx="9212423" cy="81796"/>
          </a:xfrm>
          <a:solidFill>
            <a:schemeClr val="accent3"/>
          </a:solidFill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CA56E528-CD2E-C497-1B9D-98096F2DEFA3}"/>
                </a:ext>
              </a:extLst>
            </p:cNvPr>
            <p:cNvGrpSpPr/>
            <p:nvPr/>
          </p:nvGrpSpPr>
          <p:grpSpPr>
            <a:xfrm flipV="1">
              <a:off x="40293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xmlns="" id="{645C4B26-092C-3519-7D25-CA8E7617E473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1" name="Овал 70">
                <a:extLst>
                  <a:ext uri="{FF2B5EF4-FFF2-40B4-BE49-F238E27FC236}">
                    <a16:creationId xmlns:a16="http://schemas.microsoft.com/office/drawing/2014/main" xmlns="" id="{5DF615BA-70C3-BCB1-0E22-01D9BC0D7A92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2" name="Овал 71">
                <a:extLst>
                  <a:ext uri="{FF2B5EF4-FFF2-40B4-BE49-F238E27FC236}">
                    <a16:creationId xmlns:a16="http://schemas.microsoft.com/office/drawing/2014/main" xmlns="" id="{3208A956-6CA7-B5DA-E45D-EFCEFFDD9B02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xmlns="" id="{99E6F9DA-7B97-BE24-0599-B0F23414B1B0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F5A65341-4051-3EBF-E7E6-2121B50E1F7E}"/>
                </a:ext>
              </a:extLst>
            </p:cNvPr>
            <p:cNvGrpSpPr/>
            <p:nvPr/>
          </p:nvGrpSpPr>
          <p:grpSpPr>
            <a:xfrm flipV="1">
              <a:off x="755886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xmlns="" id="{7C330494-92E1-5A8E-D5D5-E34C1A3068D0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xmlns="" id="{4428D837-C2E1-F28E-C800-F07B189F5F12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xmlns="" id="{3CD88609-0802-0029-4BA0-169858D31FD6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xmlns="" id="{1CD9D24B-FD27-E31B-C9AC-BF6450920A79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E163EC5D-A9B9-3032-AE3F-1E396D337487}"/>
                </a:ext>
              </a:extLst>
            </p:cNvPr>
            <p:cNvGrpSpPr/>
            <p:nvPr/>
          </p:nvGrpSpPr>
          <p:grpSpPr>
            <a:xfrm flipV="1">
              <a:off x="1471479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xmlns="" id="{9D00E9C6-AC8D-961E-81BD-36D1C20F1C1F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xmlns="" id="{E00EA799-F1B9-B258-4121-BBDBEAA773A1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xmlns="" id="{3AB74C05-BE91-A269-D328-ECF63AEB8CD1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xmlns="" id="{7FA04291-65F6-55D6-2541-D2483E25A8CD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1FF45680-CEF8-231C-3E30-F8B751F99A62}"/>
                </a:ext>
              </a:extLst>
            </p:cNvPr>
            <p:cNvGrpSpPr/>
            <p:nvPr/>
          </p:nvGrpSpPr>
          <p:grpSpPr>
            <a:xfrm flipV="1">
              <a:off x="2187072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xmlns="" id="{6A5A6FC2-5203-9BA8-8C39-E1A5636B916C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xmlns="" id="{0B9CE536-9343-D48F-13DA-842F21D055BA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xmlns="" id="{C23F5F13-4235-A387-5AEA-95C42BE32FDF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xmlns="" id="{7B11C9EA-14D7-BF64-A931-0BFF88559B34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D2FFF19D-52E4-D154-352F-6490F97B54B9}"/>
                </a:ext>
              </a:extLst>
            </p:cNvPr>
            <p:cNvGrpSpPr/>
            <p:nvPr/>
          </p:nvGrpSpPr>
          <p:grpSpPr>
            <a:xfrm flipV="1">
              <a:off x="2902665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xmlns="" id="{28CFDFD7-5F65-7927-15AB-CDD4A6D64F95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xmlns="" id="{2BBDDA6D-BF4C-3FA0-6882-58AD06EF6E2E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xmlns="" id="{620DB178-D7CF-D2E9-02E5-56BB79434788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xmlns="" id="{7A9CDB75-EF79-2C51-E9D0-E59B2960A51A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A2508852-E9FC-AB27-5361-C0A768ADB722}"/>
                </a:ext>
              </a:extLst>
            </p:cNvPr>
            <p:cNvGrpSpPr/>
            <p:nvPr/>
          </p:nvGrpSpPr>
          <p:grpSpPr>
            <a:xfrm flipV="1">
              <a:off x="3618258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xmlns="" id="{DB2B89A1-E4C2-9508-873E-B2E8939E36E3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xmlns="" id="{F278DE8B-9CB9-CCF6-A92C-EE7E4B1DE50A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xmlns="" id="{BF10D61B-AE6D-04AC-5942-42ACE31C8E88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xmlns="" id="{D4146879-6910-3939-BE7E-078F6789669D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E25D4966-E904-496A-199E-1B91E9959C85}"/>
                </a:ext>
              </a:extLst>
            </p:cNvPr>
            <p:cNvGrpSpPr/>
            <p:nvPr/>
          </p:nvGrpSpPr>
          <p:grpSpPr>
            <a:xfrm flipV="1">
              <a:off x="4333851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xmlns="" id="{0FB9B228-B4FE-B8B1-CB8C-F7555CC9F569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xmlns="" id="{EE8B08ED-5B13-0790-3E82-77EC8DF6A031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xmlns="" id="{25D8426F-C14F-F9B0-AC34-D6C8DEAD6B22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xmlns="" id="{8417463C-8882-1515-EE4E-C015FE054EDA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0CCA2F89-C772-FFB5-444A-8DAEA521D655}"/>
                </a:ext>
              </a:extLst>
            </p:cNvPr>
            <p:cNvGrpSpPr/>
            <p:nvPr/>
          </p:nvGrpSpPr>
          <p:grpSpPr>
            <a:xfrm flipV="1">
              <a:off x="5049444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xmlns="" id="{023E77DE-FCB9-CD28-E69A-9B5EE28B6D7B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xmlns="" id="{8B6C8392-8F2D-E1D1-9DEF-DB40B2EF24DA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xmlns="" id="{D9285F0D-472F-3DA3-D22C-951A60FB03B5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xmlns="" id="{7D84E3D6-BC65-602F-3511-F577DE475EA9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47D3EDFD-2AF9-8C74-C8F5-24E76090A486}"/>
                </a:ext>
              </a:extLst>
            </p:cNvPr>
            <p:cNvGrpSpPr/>
            <p:nvPr/>
          </p:nvGrpSpPr>
          <p:grpSpPr>
            <a:xfrm flipV="1">
              <a:off x="5765037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xmlns="" id="{5521DDFC-A331-0B0E-A117-6F7469D5EFC8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xmlns="" id="{5619F3FC-6685-D74A-4198-BDF851F806F0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xmlns="" id="{C2B7C1CF-5239-2442-F14B-29E53547AA1C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xmlns="" id="{74E02D5E-0F9B-29A2-8F2D-37924AB4F0F2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8079E493-8CDA-E8DA-50C4-4A1CA3A20818}"/>
                </a:ext>
              </a:extLst>
            </p:cNvPr>
            <p:cNvGrpSpPr/>
            <p:nvPr/>
          </p:nvGrpSpPr>
          <p:grpSpPr>
            <a:xfrm flipV="1">
              <a:off x="6480630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xmlns="" id="{D54B4B2C-3705-4CFA-4C11-1526AB1B0AFD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xmlns="" id="{4BE91487-63D6-330E-EF61-AA96004AB5FE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xmlns="" id="{13E54813-60E1-7597-2573-74719870857D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xmlns="" id="{F200CAAC-64C1-2E30-8038-4E815D9B177B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38B90489-80DA-6CD4-412A-79B40FC6D35B}"/>
                </a:ext>
              </a:extLst>
            </p:cNvPr>
            <p:cNvGrpSpPr/>
            <p:nvPr/>
          </p:nvGrpSpPr>
          <p:grpSpPr>
            <a:xfrm flipV="1">
              <a:off x="7196223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xmlns="" id="{7952D301-3D32-5770-7599-F52D7CF9744A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xmlns="" id="{85F954D0-FDF0-E424-D259-6CAB0E4E618B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xmlns="" id="{D6169916-82C5-580F-2FAD-CE154CD7F564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xmlns="" id="{29822F37-AC19-BC31-5A8E-793B6C86DEE3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976EC8D7-9F4E-4BBD-DCC9-FB5D54E858E3}"/>
                </a:ext>
              </a:extLst>
            </p:cNvPr>
            <p:cNvGrpSpPr/>
            <p:nvPr/>
          </p:nvGrpSpPr>
          <p:grpSpPr>
            <a:xfrm flipV="1">
              <a:off x="7911816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xmlns="" id="{6FDED5AA-E608-C409-4C9A-ECCB5698FC32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A712C9A9-F1D4-6A62-A057-EEE0A638C54C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42B2CA9C-40C0-77D0-B959-FBDC0080B90A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xmlns="" id="{C5CF7C55-5598-746B-920A-180BE6AF1A90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79A329DD-B6CC-A8B1-E7C0-46A9FE662FA9}"/>
                </a:ext>
              </a:extLst>
            </p:cNvPr>
            <p:cNvGrpSpPr/>
            <p:nvPr/>
          </p:nvGrpSpPr>
          <p:grpSpPr>
            <a:xfrm flipV="1">
              <a:off x="8627410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xmlns="" id="{3BE2EC45-98B5-F329-6F20-DD114D9F17F8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xmlns="" id="{FA5793E8-28BE-D467-A86E-4BF7543965E5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xmlns="" id="{8CF9C0AA-EAF2-1BF0-B1AD-73B2D5B1B75F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xmlns="" id="{EA76CF9E-804E-CC99-A62A-F6560429F25B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0BDBE2F2-0E99-F977-62FA-4F31953F31F9}"/>
              </a:ext>
            </a:extLst>
          </p:cNvPr>
          <p:cNvGrpSpPr/>
          <p:nvPr userDrawn="1"/>
        </p:nvGrpSpPr>
        <p:grpSpPr>
          <a:xfrm>
            <a:off x="412533" y="6122980"/>
            <a:ext cx="3064681" cy="374667"/>
            <a:chOff x="412533" y="6122980"/>
            <a:chExt cx="3064681" cy="37466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FE7650DF-46B9-0B18-BA6F-945B1864C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AB0BC041-6B07-AD92-0FC8-C7525AF8A8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652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AB6AEBA-D9A6-0440-CB2D-EA78368E7BEC}"/>
              </a:ext>
            </a:extLst>
          </p:cNvPr>
          <p:cNvSpPr/>
          <p:nvPr userDrawn="1"/>
        </p:nvSpPr>
        <p:spPr>
          <a:xfrm rot="16200000">
            <a:off x="5319187" y="-14814"/>
            <a:ext cx="6858000" cy="6887631"/>
          </a:xfrm>
          <a:prstGeom prst="rect">
            <a:avLst/>
          </a:prstGeom>
          <a:solidFill>
            <a:schemeClr val="bg2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121900" tIns="121900" rIns="121900" bIns="121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80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97FFF575-58F6-B859-23A5-AA9756CA4A98}"/>
              </a:ext>
            </a:extLst>
          </p:cNvPr>
          <p:cNvGrpSpPr/>
          <p:nvPr userDrawn="1"/>
        </p:nvGrpSpPr>
        <p:grpSpPr>
          <a:xfrm>
            <a:off x="5251023" y="-6236"/>
            <a:ext cx="106691" cy="6874295"/>
            <a:chOff x="3938267" y="-4677"/>
            <a:chExt cx="80018" cy="5155721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xmlns="" id="{DF5EEEA0-D84A-95EF-8A10-FD674BBE0772}"/>
                </a:ext>
              </a:extLst>
            </p:cNvPr>
            <p:cNvSpPr/>
            <p:nvPr/>
          </p:nvSpPr>
          <p:spPr>
            <a:xfrm rot="16200000" flipV="1">
              <a:off x="3938674" y="5071437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722FCCEF-C3AA-C1A0-EFAB-CDC9CC928072}"/>
                </a:ext>
              </a:extLst>
            </p:cNvPr>
            <p:cNvSpPr/>
            <p:nvPr/>
          </p:nvSpPr>
          <p:spPr>
            <a:xfrm rot="16200000" flipV="1">
              <a:off x="3938674" y="489637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8FBBB496-2357-81B5-05A5-AFBAC24490B3}"/>
                </a:ext>
              </a:extLst>
            </p:cNvPr>
            <p:cNvSpPr/>
            <p:nvPr/>
          </p:nvSpPr>
          <p:spPr>
            <a:xfrm rot="16200000" flipV="1">
              <a:off x="3938674" y="472132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2EF20098-AC6E-5AC0-B27A-248292961BFB}"/>
                </a:ext>
              </a:extLst>
            </p:cNvPr>
            <p:cNvSpPr/>
            <p:nvPr/>
          </p:nvSpPr>
          <p:spPr>
            <a:xfrm rot="16200000" flipV="1">
              <a:off x="3938674" y="454626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F8F93972-64FD-F46C-C841-F6B66CBF3F34}"/>
                </a:ext>
              </a:extLst>
            </p:cNvPr>
            <p:cNvSpPr/>
            <p:nvPr/>
          </p:nvSpPr>
          <p:spPr>
            <a:xfrm rot="16200000" flipV="1">
              <a:off x="3938674" y="437121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0E86612E-B378-7393-B91C-044DD0C9C40C}"/>
                </a:ext>
              </a:extLst>
            </p:cNvPr>
            <p:cNvSpPr/>
            <p:nvPr/>
          </p:nvSpPr>
          <p:spPr>
            <a:xfrm rot="16200000" flipV="1">
              <a:off x="3938674" y="419616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B8DEAA47-D36C-8101-5A6F-91D32CB84D11}"/>
                </a:ext>
              </a:extLst>
            </p:cNvPr>
            <p:cNvSpPr/>
            <p:nvPr/>
          </p:nvSpPr>
          <p:spPr>
            <a:xfrm rot="16200000" flipV="1">
              <a:off x="3938674" y="402111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8D2C73DE-8996-65D0-D6B5-3208FDDB67EE}"/>
                </a:ext>
              </a:extLst>
            </p:cNvPr>
            <p:cNvSpPr/>
            <p:nvPr/>
          </p:nvSpPr>
          <p:spPr>
            <a:xfrm rot="16200000" flipV="1">
              <a:off x="3938674" y="384606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xmlns="" id="{92A7304C-D09F-1DB7-E222-097D1E501580}"/>
                </a:ext>
              </a:extLst>
            </p:cNvPr>
            <p:cNvSpPr/>
            <p:nvPr/>
          </p:nvSpPr>
          <p:spPr>
            <a:xfrm rot="16200000" flipV="1">
              <a:off x="3938675" y="367100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22D071CC-9299-08BB-0CE9-2AD748FDED31}"/>
                </a:ext>
              </a:extLst>
            </p:cNvPr>
            <p:cNvSpPr/>
            <p:nvPr/>
          </p:nvSpPr>
          <p:spPr>
            <a:xfrm rot="16200000" flipV="1">
              <a:off x="3938675" y="349595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xmlns="" id="{5A838E74-738F-9801-6EE7-1DAE69AAE2DB}"/>
                </a:ext>
              </a:extLst>
            </p:cNvPr>
            <p:cNvSpPr/>
            <p:nvPr/>
          </p:nvSpPr>
          <p:spPr>
            <a:xfrm rot="16200000" flipV="1">
              <a:off x="3938675" y="332090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DBB92509-7103-E2E8-7616-10FF681DC4F1}"/>
                </a:ext>
              </a:extLst>
            </p:cNvPr>
            <p:cNvSpPr/>
            <p:nvPr/>
          </p:nvSpPr>
          <p:spPr>
            <a:xfrm rot="16200000" flipV="1">
              <a:off x="3938675" y="314585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1773DC79-4BE0-1C04-8422-0779AE922D68}"/>
                </a:ext>
              </a:extLst>
            </p:cNvPr>
            <p:cNvSpPr/>
            <p:nvPr/>
          </p:nvSpPr>
          <p:spPr>
            <a:xfrm rot="16200000" flipV="1">
              <a:off x="3938676" y="297080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9968746B-95A1-7DEB-574F-45918DC1F2D2}"/>
                </a:ext>
              </a:extLst>
            </p:cNvPr>
            <p:cNvSpPr/>
            <p:nvPr/>
          </p:nvSpPr>
          <p:spPr>
            <a:xfrm rot="16200000" flipV="1">
              <a:off x="3938676" y="279574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010E85B8-D141-6A94-7014-92347933B94B}"/>
                </a:ext>
              </a:extLst>
            </p:cNvPr>
            <p:cNvSpPr/>
            <p:nvPr/>
          </p:nvSpPr>
          <p:spPr>
            <a:xfrm rot="16200000" flipV="1">
              <a:off x="3938676" y="262069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C126169B-F228-ED3D-B1B6-7ECD0A0CCC87}"/>
                </a:ext>
              </a:extLst>
            </p:cNvPr>
            <p:cNvSpPr/>
            <p:nvPr/>
          </p:nvSpPr>
          <p:spPr>
            <a:xfrm rot="16200000" flipV="1">
              <a:off x="3938676" y="244564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12FD8478-91E1-088E-C607-6DAAF8746076}"/>
                </a:ext>
              </a:extLst>
            </p:cNvPr>
            <p:cNvSpPr/>
            <p:nvPr/>
          </p:nvSpPr>
          <p:spPr>
            <a:xfrm rot="16200000" flipV="1">
              <a:off x="3938677" y="227059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E0DA165E-ED6D-91B8-9B4A-B620A14DBBF7}"/>
                </a:ext>
              </a:extLst>
            </p:cNvPr>
            <p:cNvSpPr/>
            <p:nvPr/>
          </p:nvSpPr>
          <p:spPr>
            <a:xfrm rot="16200000" flipV="1">
              <a:off x="3938677" y="209554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01F2F022-555C-453B-933C-240BCF427E5B}"/>
                </a:ext>
              </a:extLst>
            </p:cNvPr>
            <p:cNvSpPr/>
            <p:nvPr/>
          </p:nvSpPr>
          <p:spPr>
            <a:xfrm rot="16200000" flipV="1">
              <a:off x="3938677" y="192048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B6616E8A-EE60-DE48-7A2A-7CE1507E49FE}"/>
                </a:ext>
              </a:extLst>
            </p:cNvPr>
            <p:cNvSpPr/>
            <p:nvPr/>
          </p:nvSpPr>
          <p:spPr>
            <a:xfrm rot="16200000" flipV="1">
              <a:off x="3938677" y="174543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662A8B90-F888-0E6C-6A24-72241AD6E25E}"/>
                </a:ext>
              </a:extLst>
            </p:cNvPr>
            <p:cNvSpPr/>
            <p:nvPr/>
          </p:nvSpPr>
          <p:spPr>
            <a:xfrm rot="16200000" flipV="1">
              <a:off x="3938678" y="157038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xmlns="" id="{28E2CFB7-1FF3-DB24-4426-5498F64F4F04}"/>
                </a:ext>
              </a:extLst>
            </p:cNvPr>
            <p:cNvSpPr/>
            <p:nvPr/>
          </p:nvSpPr>
          <p:spPr>
            <a:xfrm rot="16200000" flipV="1">
              <a:off x="3938678" y="139533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xmlns="" id="{A5AADF73-B07F-D80E-D005-C67F748F56B1}"/>
                </a:ext>
              </a:extLst>
            </p:cNvPr>
            <p:cNvSpPr/>
            <p:nvPr/>
          </p:nvSpPr>
          <p:spPr>
            <a:xfrm rot="16200000" flipV="1">
              <a:off x="3938678" y="122028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3E98F497-050C-5F4F-AEA4-0371EEC0BBC9}"/>
                </a:ext>
              </a:extLst>
            </p:cNvPr>
            <p:cNvSpPr/>
            <p:nvPr/>
          </p:nvSpPr>
          <p:spPr>
            <a:xfrm rot="16200000" flipV="1">
              <a:off x="3938678" y="104522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160622FF-E402-9F06-0559-76DF3375B657}"/>
                </a:ext>
              </a:extLst>
            </p:cNvPr>
            <p:cNvSpPr/>
            <p:nvPr/>
          </p:nvSpPr>
          <p:spPr>
            <a:xfrm rot="16200000" flipV="1">
              <a:off x="3938679" y="870176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5A09157C-49A4-C3CD-918E-1201344EB026}"/>
                </a:ext>
              </a:extLst>
            </p:cNvPr>
            <p:cNvSpPr/>
            <p:nvPr/>
          </p:nvSpPr>
          <p:spPr>
            <a:xfrm rot="16200000" flipV="1">
              <a:off x="3938679" y="69512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6C188B11-7201-2800-8CA4-D2E68615CD55}"/>
                </a:ext>
              </a:extLst>
            </p:cNvPr>
            <p:cNvSpPr/>
            <p:nvPr/>
          </p:nvSpPr>
          <p:spPr>
            <a:xfrm rot="16200000" flipV="1">
              <a:off x="3938679" y="520072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98BED31C-7C7F-EEB0-9DAF-7BE8C2B48FB0}"/>
                </a:ext>
              </a:extLst>
            </p:cNvPr>
            <p:cNvSpPr/>
            <p:nvPr/>
          </p:nvSpPr>
          <p:spPr>
            <a:xfrm rot="16200000" flipV="1">
              <a:off x="3938679" y="345020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F0D3E751-FDAA-6E00-6114-8E6E700A3179}"/>
                </a:ext>
              </a:extLst>
            </p:cNvPr>
            <p:cNvSpPr/>
            <p:nvPr/>
          </p:nvSpPr>
          <p:spPr>
            <a:xfrm rot="16200000" flipV="1">
              <a:off x="3938679" y="169968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FEABDD06-1A9E-A9AD-379B-3AD6CD1C0DE1}"/>
                </a:ext>
              </a:extLst>
            </p:cNvPr>
            <p:cNvSpPr/>
            <p:nvPr/>
          </p:nvSpPr>
          <p:spPr>
            <a:xfrm rot="16200000" flipV="1">
              <a:off x="3938679" y="-5084"/>
              <a:ext cx="79200" cy="800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5E9BC99B-E3B4-6944-81AD-811FF9CA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19" y="404283"/>
            <a:ext cx="4895848" cy="55456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3600">
                <a:latin typeface="Unbounded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FA927EFE-C526-CFEC-8BD4-DF2015DA7FCC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</p:spTree>
    <p:extLst>
      <p:ext uri="{BB962C8B-B14F-4D97-AF65-F5344CB8AC3E}">
        <p14:creationId xmlns:p14="http://schemas.microsoft.com/office/powerpoint/2010/main" val="1918312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D8FD55-5CA8-9C42-B34D-9A03BE3B13EE}"/>
              </a:ext>
            </a:extLst>
          </p:cNvPr>
          <p:cNvSpPr/>
          <p:nvPr userDrawn="1"/>
        </p:nvSpPr>
        <p:spPr>
          <a:xfrm>
            <a:off x="0" y="2061635"/>
            <a:ext cx="12192000" cy="4796367"/>
          </a:xfrm>
          <a:prstGeom prst="rect">
            <a:avLst/>
          </a:prstGeom>
          <a:solidFill>
            <a:schemeClr val="bg2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121900" tIns="121900" rIns="121900" bIns="121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80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A018BD59-9AC2-366B-084C-03B5116E7966}"/>
              </a:ext>
            </a:extLst>
          </p:cNvPr>
          <p:cNvGrpSpPr/>
          <p:nvPr userDrawn="1"/>
        </p:nvGrpSpPr>
        <p:grpSpPr>
          <a:xfrm>
            <a:off x="88234" y="2007243"/>
            <a:ext cx="12015537" cy="106684"/>
            <a:chOff x="40293" y="2527124"/>
            <a:chExt cx="9212423" cy="81796"/>
          </a:xfrm>
          <a:solidFill>
            <a:schemeClr val="accent3"/>
          </a:solidFill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9D65EB13-5336-846F-0DCD-F2F9F09D9A61}"/>
                </a:ext>
              </a:extLst>
            </p:cNvPr>
            <p:cNvGrpSpPr/>
            <p:nvPr/>
          </p:nvGrpSpPr>
          <p:grpSpPr>
            <a:xfrm flipV="1">
              <a:off x="40293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xmlns="" id="{C1EB9005-F900-32D2-B12E-2111042B024A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xmlns="" id="{72CF0699-B314-BAE7-1B8D-AE3FEAF47DD3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xmlns="" id="{D8291446-BEE6-1DE9-1D95-10D19075C0BE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xmlns="" id="{FC04EBE6-1F6F-344A-0C4E-0DB3D6441D64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78553394-A641-D434-678C-16D00F7E3C73}"/>
                </a:ext>
              </a:extLst>
            </p:cNvPr>
            <p:cNvGrpSpPr/>
            <p:nvPr/>
          </p:nvGrpSpPr>
          <p:grpSpPr>
            <a:xfrm flipV="1">
              <a:off x="755886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xmlns="" id="{006BA7EB-E5F8-F6D6-D18D-8075F3057F2E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xmlns="" id="{1DBA3442-C02A-13EE-F24C-16E13433B233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xmlns="" id="{65D67D9E-E2C7-EDA7-C5AC-4FF4AF19F1A0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xmlns="" id="{A8F8F598-501C-2AF0-2E9E-893806506F6F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E288BEE4-C4EF-DCF3-FDB2-B9AFEF7DC696}"/>
                </a:ext>
              </a:extLst>
            </p:cNvPr>
            <p:cNvGrpSpPr/>
            <p:nvPr/>
          </p:nvGrpSpPr>
          <p:grpSpPr>
            <a:xfrm flipV="1">
              <a:off x="1471479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xmlns="" id="{760677E4-EF94-F62F-B705-A6D2BE6F2771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xmlns="" id="{0B562F1C-3C14-BDF3-42C6-22D23EA49675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xmlns="" id="{AAFEE121-663A-6B0C-42D1-BECDA4485946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xmlns="" id="{D807F01A-80DA-6AE6-61B2-70B5E2D3F70D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D5AB717C-4EED-3B46-45D2-A4DC61045F9D}"/>
                </a:ext>
              </a:extLst>
            </p:cNvPr>
            <p:cNvGrpSpPr/>
            <p:nvPr/>
          </p:nvGrpSpPr>
          <p:grpSpPr>
            <a:xfrm flipV="1">
              <a:off x="2187072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xmlns="" id="{C61E517D-695F-93AA-0DD8-2E439A8C6EC8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xmlns="" id="{14BC2011-19BB-0584-0C45-38808C9EE66C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xmlns="" id="{454A7222-067C-2A67-9721-FC4BDD3B8C8A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xmlns="" id="{7AC18022-BA09-2410-D0E4-C3C33EE6D2D9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51316C40-3B83-12E4-19A9-36FFD640FAC3}"/>
                </a:ext>
              </a:extLst>
            </p:cNvPr>
            <p:cNvGrpSpPr/>
            <p:nvPr/>
          </p:nvGrpSpPr>
          <p:grpSpPr>
            <a:xfrm flipV="1">
              <a:off x="2902665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xmlns="" id="{55EDC12D-6332-A6D6-43CE-06919422F5BF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xmlns="" id="{1F9A5514-D54B-3DB7-18F9-BEAA3C4E3027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xmlns="" id="{B31A1682-EA2B-019C-6EFD-01DE4399928B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xmlns="" id="{CF243D74-B2A7-88CE-4BA4-F12203348F18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942F8B37-993C-1202-7E05-9D49CF79AC4F}"/>
                </a:ext>
              </a:extLst>
            </p:cNvPr>
            <p:cNvGrpSpPr/>
            <p:nvPr/>
          </p:nvGrpSpPr>
          <p:grpSpPr>
            <a:xfrm flipV="1">
              <a:off x="3618258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xmlns="" id="{D1AEC5B3-5368-E508-7B78-F286ECF63346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xmlns="" id="{5F2C4889-7ED6-85CF-F0CC-926FB102DF73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xmlns="" id="{A144B9BB-A6A1-4111-1B6D-EB885BA33804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xmlns="" id="{DAAA7347-2174-0E6F-79CA-F89000D7B7D2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C3EC8A4D-0AD6-69C4-EA26-57C882BBC4C9}"/>
                </a:ext>
              </a:extLst>
            </p:cNvPr>
            <p:cNvGrpSpPr/>
            <p:nvPr/>
          </p:nvGrpSpPr>
          <p:grpSpPr>
            <a:xfrm flipV="1">
              <a:off x="4333851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xmlns="" id="{BE14EEFA-F56E-3268-084C-60D53338B211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xmlns="" id="{BA987D3B-D26E-DF17-78D8-E342BED132FB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xmlns="" id="{74A50250-4BC6-E908-5544-CE49DEB57A45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xmlns="" id="{96033A99-DB4C-34D3-B244-36649DA3A0A7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C29304FC-6DCD-A7BB-2391-217CB165EA5D}"/>
                </a:ext>
              </a:extLst>
            </p:cNvPr>
            <p:cNvGrpSpPr/>
            <p:nvPr/>
          </p:nvGrpSpPr>
          <p:grpSpPr>
            <a:xfrm flipV="1">
              <a:off x="5049444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xmlns="" id="{F9CBFA00-85EE-0CB9-E315-1C2AB1AF663F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xmlns="" id="{E4436C43-672C-D698-7B53-233671F5AFA0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xmlns="" id="{744EE229-AAE6-9F47-C083-358C6F87FEA1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xmlns="" id="{A51B666E-2863-BD15-2540-58EB8034F31F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8B3FD56A-4A38-BB2C-B27A-5A36943A302F}"/>
                </a:ext>
              </a:extLst>
            </p:cNvPr>
            <p:cNvGrpSpPr/>
            <p:nvPr/>
          </p:nvGrpSpPr>
          <p:grpSpPr>
            <a:xfrm flipV="1">
              <a:off x="5765037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xmlns="" id="{F80128A3-FF51-B4EB-9F29-7846DC03771E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xmlns="" id="{43612E88-8602-FD97-8066-14168CB6C01A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xmlns="" id="{499EF12C-01D0-DDCA-99BF-014B9FAB3034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xmlns="" id="{EEE1E397-9B33-F8E2-9FEB-0B472C77F0CD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153B5F87-4713-E28C-5478-1D5D18A222F7}"/>
                </a:ext>
              </a:extLst>
            </p:cNvPr>
            <p:cNvGrpSpPr/>
            <p:nvPr/>
          </p:nvGrpSpPr>
          <p:grpSpPr>
            <a:xfrm flipV="1">
              <a:off x="6480630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xmlns="" id="{0E9F1FFF-7E3C-01E0-9D7F-8AE582927DE5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xmlns="" id="{F0D3B031-498C-25DA-D847-8A0167672666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xmlns="" id="{7DBC37D1-443E-45D8-60AA-1C3E7A43350C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xmlns="" id="{843E48A4-F1C7-D59D-F15B-C1FF77BC3F62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C1DDD93F-1F68-8F82-B9FF-B5AB5A5ADF4C}"/>
                </a:ext>
              </a:extLst>
            </p:cNvPr>
            <p:cNvGrpSpPr/>
            <p:nvPr/>
          </p:nvGrpSpPr>
          <p:grpSpPr>
            <a:xfrm flipV="1">
              <a:off x="7196223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C0EBE863-A34C-7124-EDFA-C330C76416BA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F5CE0F40-6769-400C-C0B9-11F6BB2CCB23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xmlns="" id="{374C3F32-6F3E-3443-6C3D-4482CE4D0289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xmlns="" id="{C76EC421-7B0D-8FB5-2AC1-B1F6CDB4A424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EBCA0130-FD23-83F0-DDF8-D31EBBAF6DB2}"/>
                </a:ext>
              </a:extLst>
            </p:cNvPr>
            <p:cNvGrpSpPr/>
            <p:nvPr/>
          </p:nvGrpSpPr>
          <p:grpSpPr>
            <a:xfrm flipV="1">
              <a:off x="7911816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xmlns="" id="{78534EDC-2AD8-081F-EAE6-A273B2DF0006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xmlns="" id="{70CBAA73-5E25-E4AA-273C-1BA45697DE78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xmlns="" id="{E43AE392-BCFE-D4C8-7E8C-93616443456E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xmlns="" id="{74B9F9EC-F939-6B44-AECA-59400064A737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6BCB8079-2875-9035-2744-DCAAA4CDDE4E}"/>
                </a:ext>
              </a:extLst>
            </p:cNvPr>
            <p:cNvGrpSpPr/>
            <p:nvPr/>
          </p:nvGrpSpPr>
          <p:grpSpPr>
            <a:xfrm flipV="1">
              <a:off x="8627410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xmlns="" id="{940A4296-1684-FBE4-9F5B-3EFF6FDCFD5B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xmlns="" id="{50079940-7673-E777-452B-60CEB8CB6E81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xmlns="" id="{20BFBF18-AE0A-D7F6-FDE2-5A9CEA6FA1B1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xmlns="" id="{C3B1A7DD-72F5-06DE-97E1-EF4BB9D88F14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/>
        </p:nvSpPr>
        <p:spPr>
          <a:xfrm>
            <a:off x="568783" y="5948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5E9BC99B-E3B4-6944-81AD-811FF9CA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21" y="404283"/>
            <a:ext cx="11374967" cy="15113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3600">
                <a:latin typeface="Unbounded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xmlns="" id="{F9C16C4A-FC8F-72D1-929A-91CEBEDD5D8E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E5D1E0E2-F30C-38A4-B6FA-A7543E529554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C183D743-A2B7-46A1-AC0F-FF645522C6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2EB4E2B0-8ECE-1BEB-60A9-84692406C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9974ABFB-5B2E-43AF-1E5F-58C411545D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118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D8FD55-5CA8-9C42-B34D-9A03BE3B13EE}"/>
              </a:ext>
            </a:extLst>
          </p:cNvPr>
          <p:cNvSpPr/>
          <p:nvPr userDrawn="1"/>
        </p:nvSpPr>
        <p:spPr>
          <a:xfrm>
            <a:off x="0" y="1828801"/>
            <a:ext cx="12192000" cy="5029202"/>
          </a:xfrm>
          <a:prstGeom prst="rect">
            <a:avLst/>
          </a:prstGeom>
          <a:solidFill>
            <a:schemeClr val="bg2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121900" tIns="121900" rIns="121900" bIns="121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80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5E9BC99B-E3B4-6944-81AD-811FF9CA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21" y="404283"/>
            <a:ext cx="11374967" cy="15113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3600">
                <a:latin typeface="Unbounded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xmlns="" id="{F9C16C4A-FC8F-72D1-929A-91CEBEDD5D8E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E22C21F5-470F-FE89-E42B-0B5EC6E20D36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FEA82641-FE4A-835C-F9A4-86C12ECA8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7F395989-CF59-AA96-A99C-73AFD77C46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0DCCA21A-3747-B01B-B737-D2DBE9517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416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D5986F8-8C02-F3A6-CE42-A797FF6E8FB6}"/>
              </a:ext>
            </a:extLst>
          </p:cNvPr>
          <p:cNvSpPr/>
          <p:nvPr userDrawn="1"/>
        </p:nvSpPr>
        <p:spPr>
          <a:xfrm>
            <a:off x="0" y="4009448"/>
            <a:ext cx="12192000" cy="2848552"/>
          </a:xfrm>
          <a:prstGeom prst="rect">
            <a:avLst/>
          </a:prstGeom>
          <a:solidFill>
            <a:schemeClr val="bg2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121900" tIns="121900" rIns="121900" bIns="121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sz="180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25B74771-0348-2B51-DD2F-F924FC147C15}"/>
              </a:ext>
            </a:extLst>
          </p:cNvPr>
          <p:cNvGrpSpPr/>
          <p:nvPr userDrawn="1"/>
        </p:nvGrpSpPr>
        <p:grpSpPr>
          <a:xfrm>
            <a:off x="88234" y="3952447"/>
            <a:ext cx="12015537" cy="106684"/>
            <a:chOff x="40293" y="2527124"/>
            <a:chExt cx="9212423" cy="81796"/>
          </a:xfrm>
          <a:solidFill>
            <a:schemeClr val="accent3"/>
          </a:solidFill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0A56C372-84CF-19A3-F317-51D779FAD17E}"/>
                </a:ext>
              </a:extLst>
            </p:cNvPr>
            <p:cNvGrpSpPr/>
            <p:nvPr/>
          </p:nvGrpSpPr>
          <p:grpSpPr>
            <a:xfrm flipV="1">
              <a:off x="40293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103" name="Овал 102">
                <a:extLst>
                  <a:ext uri="{FF2B5EF4-FFF2-40B4-BE49-F238E27FC236}">
                    <a16:creationId xmlns:a16="http://schemas.microsoft.com/office/drawing/2014/main" xmlns="" id="{DF8E9BE2-A8B1-B555-860E-2B9FD689AF6D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04" name="Овал 103">
                <a:extLst>
                  <a:ext uri="{FF2B5EF4-FFF2-40B4-BE49-F238E27FC236}">
                    <a16:creationId xmlns:a16="http://schemas.microsoft.com/office/drawing/2014/main" xmlns="" id="{9CF02711-8580-ADE6-B272-E314DB360F66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05" name="Овал 104">
                <a:extLst>
                  <a:ext uri="{FF2B5EF4-FFF2-40B4-BE49-F238E27FC236}">
                    <a16:creationId xmlns:a16="http://schemas.microsoft.com/office/drawing/2014/main" xmlns="" id="{59BAFB9A-3842-28DC-507B-E662ED40CB35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06" name="Овал 105">
                <a:extLst>
                  <a:ext uri="{FF2B5EF4-FFF2-40B4-BE49-F238E27FC236}">
                    <a16:creationId xmlns:a16="http://schemas.microsoft.com/office/drawing/2014/main" xmlns="" id="{978D4A43-3151-AA61-F0F5-D0A43D982D3B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5635CE3B-6E68-7924-E453-127941C035A2}"/>
                </a:ext>
              </a:extLst>
            </p:cNvPr>
            <p:cNvGrpSpPr/>
            <p:nvPr/>
          </p:nvGrpSpPr>
          <p:grpSpPr>
            <a:xfrm flipV="1">
              <a:off x="755886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99" name="Овал 98">
                <a:extLst>
                  <a:ext uri="{FF2B5EF4-FFF2-40B4-BE49-F238E27FC236}">
                    <a16:creationId xmlns:a16="http://schemas.microsoft.com/office/drawing/2014/main" xmlns="" id="{D1C61D42-9646-350E-570C-1A015E9FCF07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00" name="Овал 99">
                <a:extLst>
                  <a:ext uri="{FF2B5EF4-FFF2-40B4-BE49-F238E27FC236}">
                    <a16:creationId xmlns:a16="http://schemas.microsoft.com/office/drawing/2014/main" xmlns="" id="{F4E2334B-63C4-870C-544E-183A7080B542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xmlns="" id="{DD91E5C1-5F1A-13BD-DE73-3390F6B8CB5D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102" name="Овал 101">
                <a:extLst>
                  <a:ext uri="{FF2B5EF4-FFF2-40B4-BE49-F238E27FC236}">
                    <a16:creationId xmlns:a16="http://schemas.microsoft.com/office/drawing/2014/main" xmlns="" id="{A0EEDD3B-BC43-4921-FC92-2CE8B6A82211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87B8C8E8-D6E0-0719-6189-7C7588EFD57E}"/>
                </a:ext>
              </a:extLst>
            </p:cNvPr>
            <p:cNvGrpSpPr/>
            <p:nvPr/>
          </p:nvGrpSpPr>
          <p:grpSpPr>
            <a:xfrm flipV="1">
              <a:off x="1471479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95" name="Овал 94">
                <a:extLst>
                  <a:ext uri="{FF2B5EF4-FFF2-40B4-BE49-F238E27FC236}">
                    <a16:creationId xmlns:a16="http://schemas.microsoft.com/office/drawing/2014/main" xmlns="" id="{0D3EA6AE-DACE-752B-53F0-75B116AE6BD7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6" name="Овал 95">
                <a:extLst>
                  <a:ext uri="{FF2B5EF4-FFF2-40B4-BE49-F238E27FC236}">
                    <a16:creationId xmlns:a16="http://schemas.microsoft.com/office/drawing/2014/main" xmlns="" id="{78984C1A-83A1-38C1-F733-AD6653A60A35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7" name="Овал 96">
                <a:extLst>
                  <a:ext uri="{FF2B5EF4-FFF2-40B4-BE49-F238E27FC236}">
                    <a16:creationId xmlns:a16="http://schemas.microsoft.com/office/drawing/2014/main" xmlns="" id="{99166964-F925-4E73-EB51-6809047440F6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8" name="Овал 97">
                <a:extLst>
                  <a:ext uri="{FF2B5EF4-FFF2-40B4-BE49-F238E27FC236}">
                    <a16:creationId xmlns:a16="http://schemas.microsoft.com/office/drawing/2014/main" xmlns="" id="{9098BBE7-7C02-BF47-9237-A69623A3FB69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151FA736-62B9-52E9-6F5C-3CC1B672CA84}"/>
                </a:ext>
              </a:extLst>
            </p:cNvPr>
            <p:cNvGrpSpPr/>
            <p:nvPr/>
          </p:nvGrpSpPr>
          <p:grpSpPr>
            <a:xfrm flipV="1">
              <a:off x="2187072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91" name="Овал 90">
                <a:extLst>
                  <a:ext uri="{FF2B5EF4-FFF2-40B4-BE49-F238E27FC236}">
                    <a16:creationId xmlns:a16="http://schemas.microsoft.com/office/drawing/2014/main" xmlns="" id="{BC95CF6A-2851-E965-247D-E9B4F0ABDC51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2" name="Овал 91">
                <a:extLst>
                  <a:ext uri="{FF2B5EF4-FFF2-40B4-BE49-F238E27FC236}">
                    <a16:creationId xmlns:a16="http://schemas.microsoft.com/office/drawing/2014/main" xmlns="" id="{EE430CD5-A4E4-1478-C713-562316DA67D5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3" name="Овал 92">
                <a:extLst>
                  <a:ext uri="{FF2B5EF4-FFF2-40B4-BE49-F238E27FC236}">
                    <a16:creationId xmlns:a16="http://schemas.microsoft.com/office/drawing/2014/main" xmlns="" id="{0E844720-F144-D3FB-1A00-3FC2830172EE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4" name="Овал 93">
                <a:extLst>
                  <a:ext uri="{FF2B5EF4-FFF2-40B4-BE49-F238E27FC236}">
                    <a16:creationId xmlns:a16="http://schemas.microsoft.com/office/drawing/2014/main" xmlns="" id="{1104D37E-1BE3-AF7F-3693-777D87406C60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F1875C73-E3BA-8314-6F62-96C342FA430A}"/>
                </a:ext>
              </a:extLst>
            </p:cNvPr>
            <p:cNvGrpSpPr/>
            <p:nvPr/>
          </p:nvGrpSpPr>
          <p:grpSpPr>
            <a:xfrm flipV="1">
              <a:off x="2902665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87" name="Овал 86">
                <a:extLst>
                  <a:ext uri="{FF2B5EF4-FFF2-40B4-BE49-F238E27FC236}">
                    <a16:creationId xmlns:a16="http://schemas.microsoft.com/office/drawing/2014/main" xmlns="" id="{2D34CD2F-82C6-C1C8-E017-B0FCAF056D13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8" name="Овал 87">
                <a:extLst>
                  <a:ext uri="{FF2B5EF4-FFF2-40B4-BE49-F238E27FC236}">
                    <a16:creationId xmlns:a16="http://schemas.microsoft.com/office/drawing/2014/main" xmlns="" id="{3E73BB79-1DAC-B5FD-80FF-C8CD89CBF77F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9" name="Овал 88">
                <a:extLst>
                  <a:ext uri="{FF2B5EF4-FFF2-40B4-BE49-F238E27FC236}">
                    <a16:creationId xmlns:a16="http://schemas.microsoft.com/office/drawing/2014/main" xmlns="" id="{C196E143-892F-B428-AF86-9DC8A2AFFC17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90" name="Овал 89">
                <a:extLst>
                  <a:ext uri="{FF2B5EF4-FFF2-40B4-BE49-F238E27FC236}">
                    <a16:creationId xmlns:a16="http://schemas.microsoft.com/office/drawing/2014/main" xmlns="" id="{0DF86E8C-89AF-0285-F30F-4F0E491E5877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F43645EE-8944-414A-A631-3080865A0217}"/>
                </a:ext>
              </a:extLst>
            </p:cNvPr>
            <p:cNvGrpSpPr/>
            <p:nvPr/>
          </p:nvGrpSpPr>
          <p:grpSpPr>
            <a:xfrm flipV="1">
              <a:off x="3618258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83" name="Овал 82">
                <a:extLst>
                  <a:ext uri="{FF2B5EF4-FFF2-40B4-BE49-F238E27FC236}">
                    <a16:creationId xmlns:a16="http://schemas.microsoft.com/office/drawing/2014/main" xmlns="" id="{576BF325-603A-8C4B-FEAC-54CF8742E806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xmlns="" id="{B9827744-9B33-C1E0-CDAA-CEEE90E87D7B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5" name="Овал 84">
                <a:extLst>
                  <a:ext uri="{FF2B5EF4-FFF2-40B4-BE49-F238E27FC236}">
                    <a16:creationId xmlns:a16="http://schemas.microsoft.com/office/drawing/2014/main" xmlns="" id="{E27D917A-3DC5-A1AE-8716-9044B034D61B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6" name="Овал 85">
                <a:extLst>
                  <a:ext uri="{FF2B5EF4-FFF2-40B4-BE49-F238E27FC236}">
                    <a16:creationId xmlns:a16="http://schemas.microsoft.com/office/drawing/2014/main" xmlns="" id="{CBA7984C-8784-8CCA-67F8-C5FC1E405E38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A1CD6EE7-B3C8-8663-55A4-49C077B28E5B}"/>
                </a:ext>
              </a:extLst>
            </p:cNvPr>
            <p:cNvGrpSpPr/>
            <p:nvPr/>
          </p:nvGrpSpPr>
          <p:grpSpPr>
            <a:xfrm flipV="1">
              <a:off x="4333851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79" name="Овал 78">
                <a:extLst>
                  <a:ext uri="{FF2B5EF4-FFF2-40B4-BE49-F238E27FC236}">
                    <a16:creationId xmlns:a16="http://schemas.microsoft.com/office/drawing/2014/main" xmlns="" id="{B0C21A02-E1B7-7F9C-948C-D69EBF208E64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0" name="Овал 79">
                <a:extLst>
                  <a:ext uri="{FF2B5EF4-FFF2-40B4-BE49-F238E27FC236}">
                    <a16:creationId xmlns:a16="http://schemas.microsoft.com/office/drawing/2014/main" xmlns="" id="{E2E6998B-2855-CD87-3E8B-D806AEC6C1E5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1" name="Овал 80">
                <a:extLst>
                  <a:ext uri="{FF2B5EF4-FFF2-40B4-BE49-F238E27FC236}">
                    <a16:creationId xmlns:a16="http://schemas.microsoft.com/office/drawing/2014/main" xmlns="" id="{8C25D7A8-0D64-95DC-C424-AA8A4DA7CD96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82" name="Овал 81">
                <a:extLst>
                  <a:ext uri="{FF2B5EF4-FFF2-40B4-BE49-F238E27FC236}">
                    <a16:creationId xmlns:a16="http://schemas.microsoft.com/office/drawing/2014/main" xmlns="" id="{5241C664-9E33-F57D-97B1-A13E8557CC09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9353EA37-4810-B92E-6116-E81EF9446E1C}"/>
                </a:ext>
              </a:extLst>
            </p:cNvPr>
            <p:cNvGrpSpPr/>
            <p:nvPr/>
          </p:nvGrpSpPr>
          <p:grpSpPr>
            <a:xfrm flipV="1">
              <a:off x="5049444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75" name="Овал 74">
                <a:extLst>
                  <a:ext uri="{FF2B5EF4-FFF2-40B4-BE49-F238E27FC236}">
                    <a16:creationId xmlns:a16="http://schemas.microsoft.com/office/drawing/2014/main" xmlns="" id="{21F648AD-3D04-9E8D-21F7-E23D87024880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xmlns="" id="{036A1CCD-E683-2B9B-902B-F140D6FC58EB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7" name="Овал 76">
                <a:extLst>
                  <a:ext uri="{FF2B5EF4-FFF2-40B4-BE49-F238E27FC236}">
                    <a16:creationId xmlns:a16="http://schemas.microsoft.com/office/drawing/2014/main" xmlns="" id="{E3C62598-2EF0-C648-25E2-0FE6B61BAA37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8" name="Овал 77">
                <a:extLst>
                  <a:ext uri="{FF2B5EF4-FFF2-40B4-BE49-F238E27FC236}">
                    <a16:creationId xmlns:a16="http://schemas.microsoft.com/office/drawing/2014/main" xmlns="" id="{97627841-D256-9D13-4EE7-EA0FE65F3E99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973B8627-BDE5-133A-35AD-548F6504ECD9}"/>
                </a:ext>
              </a:extLst>
            </p:cNvPr>
            <p:cNvGrpSpPr/>
            <p:nvPr/>
          </p:nvGrpSpPr>
          <p:grpSpPr>
            <a:xfrm flipV="1">
              <a:off x="5765037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xmlns="" id="{ED084555-F958-3394-4D13-473A900F0E82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xmlns="" id="{5C1DA97D-59F0-F0D6-C29B-5F6A71563BE9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9" name="Овал 68">
                <a:extLst>
                  <a:ext uri="{FF2B5EF4-FFF2-40B4-BE49-F238E27FC236}">
                    <a16:creationId xmlns:a16="http://schemas.microsoft.com/office/drawing/2014/main" xmlns="" id="{85A38C9C-1C63-5846-0EC1-20B28CC15D3C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70" name="Овал 69">
                <a:extLst>
                  <a:ext uri="{FF2B5EF4-FFF2-40B4-BE49-F238E27FC236}">
                    <a16:creationId xmlns:a16="http://schemas.microsoft.com/office/drawing/2014/main" xmlns="" id="{1CAA598F-327F-301C-EAF1-190524EBDB6D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8EB03220-33F6-9796-5F89-15A27D45A48D}"/>
                </a:ext>
              </a:extLst>
            </p:cNvPr>
            <p:cNvGrpSpPr/>
            <p:nvPr/>
          </p:nvGrpSpPr>
          <p:grpSpPr>
            <a:xfrm flipV="1">
              <a:off x="6480630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xmlns="" id="{D565FB0A-DF30-4C2C-CA39-4E800E4181F0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xmlns="" id="{B411A5BE-BA65-6428-3ABF-326B6B43A378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xmlns="" id="{E97B3B4D-327C-8108-E90E-0A5A0B22DA0E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xmlns="" id="{E6BF4207-E8BE-1B55-4DF3-1414C696306E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EC6B5B59-881C-0CC0-5143-8F1D1929BEB1}"/>
                </a:ext>
              </a:extLst>
            </p:cNvPr>
            <p:cNvGrpSpPr/>
            <p:nvPr/>
          </p:nvGrpSpPr>
          <p:grpSpPr>
            <a:xfrm flipV="1">
              <a:off x="7196223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xmlns="" id="{273EBFC2-B6FC-9640-A2C5-A937DDB48FEC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xmlns="" id="{94EB8B09-E32D-F4CA-DADF-42B38859062C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xmlns="" id="{E7397168-1F64-4B90-CFA1-AB8F5D580E3A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xmlns="" id="{213FC0F1-3621-EBA0-2E06-88F6675FB28A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6D45893D-E2CC-5E21-ED95-BA7441D19408}"/>
                </a:ext>
              </a:extLst>
            </p:cNvPr>
            <p:cNvGrpSpPr/>
            <p:nvPr/>
          </p:nvGrpSpPr>
          <p:grpSpPr>
            <a:xfrm flipV="1">
              <a:off x="7911816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xmlns="" id="{5C41E8F8-6AEA-157D-01C5-213DF9B7DC6B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xmlns="" id="{ADE215F1-51FF-8247-E94A-3B04722C1196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xmlns="" id="{E28C1E46-09CC-408A-9379-E77E36FF71EC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xmlns="" id="{50841960-3EC4-ABBE-0EBB-0A1081290CFF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53167317-D8E5-93CD-F2EA-FBBF8F091EED}"/>
                </a:ext>
              </a:extLst>
            </p:cNvPr>
            <p:cNvGrpSpPr/>
            <p:nvPr/>
          </p:nvGrpSpPr>
          <p:grpSpPr>
            <a:xfrm flipV="1">
              <a:off x="8627410" y="2527124"/>
              <a:ext cx="625306" cy="81796"/>
              <a:chOff x="48294" y="2507241"/>
              <a:chExt cx="687946" cy="89990"/>
            </a:xfrm>
            <a:grpFill/>
          </p:grpSpPr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xmlns="" id="{76EC2F48-89EE-26BD-6429-8AE5AA6E1B59}"/>
                  </a:ext>
                </a:extLst>
              </p:cNvPr>
              <p:cNvSpPr/>
              <p:nvPr/>
            </p:nvSpPr>
            <p:spPr>
              <a:xfrm>
                <a:off x="48294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xmlns="" id="{24ED82E3-36CC-99FB-2C5D-818911ED4199}"/>
                  </a:ext>
                </a:extLst>
              </p:cNvPr>
              <p:cNvSpPr/>
              <p:nvPr/>
            </p:nvSpPr>
            <p:spPr>
              <a:xfrm>
                <a:off x="246843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xmlns="" id="{12A56158-8F1D-8F7F-763A-7DF4A32CEDFE}"/>
                  </a:ext>
                </a:extLst>
              </p:cNvPr>
              <p:cNvSpPr/>
              <p:nvPr/>
            </p:nvSpPr>
            <p:spPr>
              <a:xfrm>
                <a:off x="445392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xmlns="" id="{357B94E6-5D6F-AC95-6854-5206F0D955D5}"/>
                  </a:ext>
                </a:extLst>
              </p:cNvPr>
              <p:cNvSpPr/>
              <p:nvPr/>
            </p:nvSpPr>
            <p:spPr>
              <a:xfrm>
                <a:off x="643941" y="2507241"/>
                <a:ext cx="92299" cy="899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</p:grp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568783" y="5948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5E9BC99B-E3B4-6944-81AD-811FF9CAC19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08521" y="404283"/>
            <a:ext cx="11374967" cy="15113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3600">
                <a:latin typeface="Unbounded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xmlns="" id="{F9C16C4A-FC8F-72D1-929A-91CEBEDD5D8E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DC62BBE0-68D1-5E0D-06A0-BB9273B12D81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6B0C97A9-FF38-13E9-B787-41EDE99198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672E1A86-9D6F-C500-2206-0FF7A74D9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D614B0F9-8894-E5FA-A263-A4AE6E4C50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98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bg>
      <p:bgPr>
        <a:solidFill>
          <a:srgbClr val="FF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/>
        </p:nvSpPr>
        <p:spPr>
          <a:xfrm>
            <a:off x="568783" y="5948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5E9BC99B-E3B4-6944-81AD-811FF9CA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21" y="404283"/>
            <a:ext cx="11374967" cy="15113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3600">
                <a:latin typeface="Unbounded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E068A6D-385E-00D5-B5B0-9D3BEF2B0989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BB8563F2-A054-89DA-B90D-3B70C56B26FC}"/>
              </a:ext>
            </a:extLst>
          </p:cNvPr>
          <p:cNvGrpSpPr/>
          <p:nvPr userDrawn="1"/>
        </p:nvGrpSpPr>
        <p:grpSpPr>
          <a:xfrm>
            <a:off x="412533" y="6122980"/>
            <a:ext cx="3064681" cy="374667"/>
            <a:chOff x="412533" y="6122980"/>
            <a:chExt cx="3064681" cy="37466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C39F64E4-40FD-054A-B899-7D55359E44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7188B084-CFF0-B090-6545-2A180264E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7E8A29-DFD1-48B7-95E3-D2809AD4A9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460500"/>
            <a:ext cx="12192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20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 2">
    <p:bg>
      <p:bgPr>
        <a:solidFill>
          <a:srgbClr val="5BCE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/>
        </p:nvSpPr>
        <p:spPr>
          <a:xfrm>
            <a:off x="568783" y="5948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E068A6D-385E-00D5-B5B0-9D3BEF2B0989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73550B-98B7-4DB9-A551-4296A175B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60500"/>
            <a:ext cx="12192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4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02">
    <p:bg>
      <p:bgPr>
        <a:solidFill>
          <a:srgbClr val="D3F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/>
        </p:nvSpPr>
        <p:spPr>
          <a:xfrm>
            <a:off x="568783" y="59481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5E9BC99B-E3B4-6944-81AD-811FF9CA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21" y="404283"/>
            <a:ext cx="11374967" cy="55438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0">
                <a:latin typeface="Unbounded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E068A6D-385E-00D5-B5B0-9D3BEF2B0989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</p:spTree>
    <p:extLst>
      <p:ext uri="{BB962C8B-B14F-4D97-AF65-F5344CB8AC3E}">
        <p14:creationId xmlns:p14="http://schemas.microsoft.com/office/powerpoint/2010/main" val="72212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0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43C9968A-700E-8FDE-EA5E-A1EB08D4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21" y="404283"/>
            <a:ext cx="11375492" cy="55438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0">
                <a:latin typeface="Unbounded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2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">
    <p:bg>
      <p:bgPr>
        <a:solidFill>
          <a:srgbClr val="FF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>
            <a:extLst>
              <a:ext uri="{FF2B5EF4-FFF2-40B4-BE49-F238E27FC236}">
                <a16:creationId xmlns:a16="http://schemas.microsoft.com/office/drawing/2014/main" xmlns="" id="{D27EBE3F-AE5C-DAC5-3282-A2B1AD030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87635" y="0"/>
            <a:ext cx="5304367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090C1-1171-2640-8FEA-2BDC3419E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29" y="404816"/>
            <a:ext cx="6331171" cy="5545138"/>
          </a:xfrm>
        </p:spPr>
        <p:txBody>
          <a:bodyPr anchor="ctr"/>
          <a:lstStyle>
            <a:lvl1pPr>
              <a:defRPr sz="48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468FA3BF-399A-224F-BEB9-DE4EC599EE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7888" y="404815"/>
            <a:ext cx="2016125" cy="50323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67" b="1"/>
            </a:lvl1pPr>
          </a:lstStyle>
          <a:p>
            <a:r>
              <a:rPr lang="ru-RU" dirty="0"/>
              <a:t>Тема 1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2E1E54E0-05EC-D23D-975B-689612859CEB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27AF9C94-96B4-F28D-3FD5-F9F249650B95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F66BD62D-FE46-EE04-A4A8-B9AC3357B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3B127B9D-49CE-D4BB-2C9D-DC5A1668E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587253B7-43B5-7166-9462-5E098625CE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06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075C567-3E57-6F83-212C-D1BDF46FB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467" y="-596081"/>
            <a:ext cx="14072937" cy="8050167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5E9BC99B-E3B4-6944-81AD-811FF9CAC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521" y="404283"/>
            <a:ext cx="11374967" cy="554566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4800">
                <a:latin typeface="Unbounded" pitchFamily="2" charset="-52"/>
              </a:defRPr>
            </a:lvl1pPr>
          </a:lstStyle>
          <a:p>
            <a:r>
              <a:rPr lang="ru-RU" dirty="0"/>
              <a:t>Вопрос </a:t>
            </a:r>
            <a:br>
              <a:rPr lang="ru-RU" dirty="0"/>
            </a:br>
            <a:r>
              <a:rPr lang="ru-RU" dirty="0"/>
              <a:t>к аудитории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45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X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3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">
    <p:bg>
      <p:bgPr>
        <a:solidFill>
          <a:srgbClr val="5BCE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>
            <a:extLst>
              <a:ext uri="{FF2B5EF4-FFF2-40B4-BE49-F238E27FC236}">
                <a16:creationId xmlns:a16="http://schemas.microsoft.com/office/drawing/2014/main" xmlns="" id="{D27EBE3F-AE5C-DAC5-3282-A2B1AD030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87635" y="0"/>
            <a:ext cx="5304367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090C1-1171-2640-8FEA-2BDC3419E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29" y="404816"/>
            <a:ext cx="6331171" cy="5545138"/>
          </a:xfrm>
        </p:spPr>
        <p:txBody>
          <a:bodyPr anchor="ctr"/>
          <a:lstStyle>
            <a:lvl1pPr>
              <a:defRPr sz="48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468FA3BF-399A-224F-BEB9-DE4EC599EE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7888" y="404815"/>
            <a:ext cx="2016125" cy="50323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67" b="1"/>
            </a:lvl1pPr>
          </a:lstStyle>
          <a:p>
            <a:r>
              <a:rPr lang="ru-RU" dirty="0"/>
              <a:t>Тема 1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2E1E54E0-05EC-D23D-975B-689612859CEB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2628B3B-DDFC-AC2D-BD21-0EB7214A702D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9EF8B8D5-2161-B4BA-8714-B1CEDEBF06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F388370D-97C4-7858-F3E3-7EC9BF3ED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2E273B01-F4D4-2FD4-8AF9-4C70ECEC0A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90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">
    <p:bg>
      <p:bgPr>
        <a:solidFill>
          <a:srgbClr val="FFC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>
            <a:extLst>
              <a:ext uri="{FF2B5EF4-FFF2-40B4-BE49-F238E27FC236}">
                <a16:creationId xmlns:a16="http://schemas.microsoft.com/office/drawing/2014/main" xmlns="" id="{D27EBE3F-AE5C-DAC5-3282-A2B1AD030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87635" y="0"/>
            <a:ext cx="5304367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090C1-1171-2640-8FEA-2BDC3419E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29" y="404816"/>
            <a:ext cx="6331171" cy="5545138"/>
          </a:xfrm>
        </p:spPr>
        <p:txBody>
          <a:bodyPr anchor="ctr"/>
          <a:lstStyle>
            <a:lvl1pPr>
              <a:defRPr sz="48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468FA3BF-399A-224F-BEB9-DE4EC599EE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7888" y="404815"/>
            <a:ext cx="2016125" cy="50323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67" b="1"/>
            </a:lvl1pPr>
          </a:lstStyle>
          <a:p>
            <a:r>
              <a:rPr lang="ru-RU" dirty="0"/>
              <a:t>Тема 1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2E1E54E0-05EC-D23D-975B-689612859CEB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C1CF8AB-9722-698A-F593-0CC31D635381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BC449389-19E4-452E-FAAF-A4769740D7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36F71FC3-1E07-94C3-9CBE-F123D391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60AA2848-D82A-ACEF-48E1-26025379D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812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а+логотип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E6DF1-A848-B3A4-04E4-FAA82F0FE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29" y="404816"/>
            <a:ext cx="11370955" cy="553998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7340E7-F794-80B7-56A2-C179E30A042E}"/>
              </a:ext>
            </a:extLst>
          </p:cNvPr>
          <p:cNvSpPr txBox="1"/>
          <p:nvPr userDrawn="1"/>
        </p:nvSpPr>
        <p:spPr>
          <a:xfrm>
            <a:off x="2900219" y="62807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0268" marR="4107" algn="just">
              <a:lnSpc>
                <a:spcPct val="90000"/>
              </a:lnSpc>
              <a:spcBef>
                <a:spcPts val="800"/>
              </a:spcBef>
            </a:pPr>
            <a:endParaRPr lang="ru-RU" sz="1867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6AADF08-C551-4EF5-BA58-91B5E1277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2750" y="1279525"/>
            <a:ext cx="11370734" cy="369332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ru-RU" dirty="0"/>
              <a:t>Подзаголовок в одну или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49633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B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5D0EC9-9D42-4B10-B90A-2FEAC0CC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5CC7671-1DA8-0BCA-6B5A-89BD0D94C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29" y="404816"/>
            <a:ext cx="11370955" cy="776285"/>
          </a:xfrm>
        </p:spPr>
        <p:txBody>
          <a:bodyPr anchor="t"/>
          <a:lstStyle>
            <a:lvl1pPr>
              <a:defRPr sz="36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D0CBADE9-8F5E-1CE4-DCDD-0059FAD22D7E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2046FDF7-8D17-DA98-3273-1B31DE32CF5A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D88C23E0-80D4-C88D-BBDA-68E800144A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58F0A7C7-BC2B-323B-A56D-23BE62135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978C2724-59BF-F2C8-9F77-E9F17798B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1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B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4045547-FE27-4CD6-843B-1E7B3C2F2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7924" y="2755082"/>
            <a:ext cx="7294075" cy="410291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5CC7671-1DA8-0BCA-6B5A-89BD0D94C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29" y="404816"/>
            <a:ext cx="11370955" cy="776285"/>
          </a:xfrm>
        </p:spPr>
        <p:txBody>
          <a:bodyPr anchor="t"/>
          <a:lstStyle>
            <a:lvl1pPr>
              <a:defRPr sz="3600">
                <a:solidFill>
                  <a:schemeClr val="tx1"/>
                </a:solidFill>
                <a:latin typeface="Unbounded" pitchFamily="2" charset="-52"/>
              </a:defRPr>
            </a:lvl1pPr>
          </a:lstStyle>
          <a:p>
            <a:r>
              <a:rPr lang="ru-RU" dirty="0"/>
              <a:t>Название раздела / темы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D0CBADE9-8F5E-1CE4-DCDD-0059FAD22D7E}"/>
              </a:ext>
            </a:extLst>
          </p:cNvPr>
          <p:cNvSpPr txBox="1">
            <a:spLocks/>
          </p:cNvSpPr>
          <p:nvPr userDrawn="1"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/>
              <a:pPr algn="r"/>
              <a:t>‹#›</a:t>
            </a:fld>
            <a:endParaRPr lang="ru-RU" sz="1067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921D3C8-D970-3B99-FDA1-E5AF8762A86E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2D383BC0-7158-889B-C032-7DAD1E518C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9A17C8CA-F9C4-E720-714F-1D57D3DD41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8AFEF01D-8AF2-12C0-7443-5900C70B7D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8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+Логотип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83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0F1FF43A-8FD1-4866-8D0F-E8A5E8293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2" y="420893"/>
            <a:ext cx="11376025" cy="1495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884DCD6C-E11F-4D0B-B0D1-5A84A313E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2" y="2062163"/>
            <a:ext cx="11376025" cy="3887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Подзаголовок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Буллиты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4B3F5091-00CF-DC1F-F5AC-144A3DB83E60}"/>
              </a:ext>
            </a:extLst>
          </p:cNvPr>
          <p:cNvSpPr txBox="1">
            <a:spLocks/>
          </p:cNvSpPr>
          <p:nvPr/>
        </p:nvSpPr>
        <p:spPr>
          <a:xfrm>
            <a:off x="11348245" y="6172863"/>
            <a:ext cx="43576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2ED1534-C449-B249-B62F-D76E8C2D94CB}" type="slidenum">
              <a:rPr lang="ru-RU" sz="1067" smtClean="0">
                <a:latin typeface="Formular" panose="02000000000000000000" pitchFamily="2" charset="-52"/>
              </a:rPr>
              <a:pPr algn="r"/>
              <a:t>‹#›</a:t>
            </a:fld>
            <a:endParaRPr lang="ru-RU" sz="1067" dirty="0">
              <a:latin typeface="Formular" panose="02000000000000000000" pitchFamily="2" charset="-52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BE98862-BEF3-9B44-3365-6A3841831935}"/>
              </a:ext>
            </a:extLst>
          </p:cNvPr>
          <p:cNvGrpSpPr/>
          <p:nvPr userDrawn="1"/>
        </p:nvGrpSpPr>
        <p:grpSpPr>
          <a:xfrm>
            <a:off x="412533" y="6122980"/>
            <a:ext cx="4330394" cy="374667"/>
            <a:chOff x="412533" y="6122980"/>
            <a:chExt cx="4330394" cy="37466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3C9C516A-8109-1374-2AD1-D9BD3BEBE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412533" y="6135684"/>
              <a:ext cx="1373745" cy="349258"/>
            </a:xfrm>
            <a:prstGeom prst="rect">
              <a:avLst/>
            </a:prstGeom>
            <a:effectLst/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65828EC6-D197-9232-7280-C7A2582267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03467" y="6122980"/>
              <a:ext cx="1373747" cy="37466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796EC8F7-DFEF-879E-DA7B-3133C9F887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3794403" y="6122980"/>
              <a:ext cx="948524" cy="374667"/>
            </a:xfrm>
            <a:prstGeom prst="rect">
              <a:avLst/>
            </a:prstGeom>
          </p:spPr>
        </p:pic>
      </p:grpSp>
    </p:spTree>
    <p:custDataLst>
      <p:tags r:id="rId33"/>
    </p:custDataLst>
    <p:extLst>
      <p:ext uri="{BB962C8B-B14F-4D97-AF65-F5344CB8AC3E}">
        <p14:creationId xmlns:p14="http://schemas.microsoft.com/office/powerpoint/2010/main" val="352382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677" r:id="rId2"/>
    <p:sldLayoutId id="2147483751" r:id="rId3"/>
    <p:sldLayoutId id="2147483752" r:id="rId4"/>
    <p:sldLayoutId id="2147483753" r:id="rId5"/>
    <p:sldLayoutId id="2147483678" r:id="rId6"/>
    <p:sldLayoutId id="2147483696" r:id="rId7"/>
    <p:sldLayoutId id="2147483755" r:id="rId8"/>
    <p:sldLayoutId id="2147483691" r:id="rId9"/>
    <p:sldLayoutId id="2147483746" r:id="rId10"/>
    <p:sldLayoutId id="2147483754" r:id="rId11"/>
    <p:sldLayoutId id="2147483749" r:id="rId12"/>
    <p:sldLayoutId id="2147483750" r:id="rId13"/>
    <p:sldLayoutId id="2147483686" r:id="rId14"/>
    <p:sldLayoutId id="2147483698" r:id="rId15"/>
    <p:sldLayoutId id="2147483759" r:id="rId16"/>
    <p:sldLayoutId id="2147483760" r:id="rId17"/>
    <p:sldLayoutId id="2147483692" r:id="rId18"/>
    <p:sldLayoutId id="2147483758" r:id="rId19"/>
    <p:sldLayoutId id="2147483697" r:id="rId20"/>
    <p:sldLayoutId id="2147483689" r:id="rId21"/>
    <p:sldLayoutId id="2147483687" r:id="rId22"/>
    <p:sldLayoutId id="2147483680" r:id="rId23"/>
    <p:sldLayoutId id="2147483757" r:id="rId24"/>
    <p:sldLayoutId id="2147483681" r:id="rId25"/>
    <p:sldLayoutId id="2147483679" r:id="rId26"/>
    <p:sldLayoutId id="2147483744" r:id="rId27"/>
    <p:sldLayoutId id="2147483683" r:id="rId28"/>
    <p:sldLayoutId id="2147483702" r:id="rId29"/>
    <p:sldLayoutId id="2147483690" r:id="rId30"/>
    <p:sldLayoutId id="2147483747" r:id="rId31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Unbounded" pitchFamily="2" charset="-52"/>
          <a:ea typeface="+mj-ea"/>
          <a:cs typeface="Arial" panose="020B0604020202020204" pitchFamily="34" charset="0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lang="ru-RU" sz="2400" b="1" kern="1200" dirty="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457178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Raleway" panose="020B0503030101060003" pitchFamily="34" charset="-52"/>
          <a:ea typeface="+mn-ea"/>
          <a:cs typeface="Arial" panose="020B0604020202020204" pitchFamily="34" charset="0"/>
        </a:defRPr>
      </a:lvl2pPr>
      <a:lvl3pPr marL="0" indent="0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lang="ru-RU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77792" indent="-177792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ru-RU" sz="14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77792" indent="-177792" algn="l" defTabSz="914354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ru-RU" sz="1200" kern="1200" dirty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68" userDrawn="1">
          <p15:clr>
            <a:srgbClr val="F26B43"/>
          </p15:clr>
        </p15:guide>
        <p15:guide id="4" orient="horz" pos="255" userDrawn="1">
          <p15:clr>
            <a:srgbClr val="F26B43"/>
          </p15:clr>
        </p15:guide>
        <p15:guide id="15" pos="3795" userDrawn="1">
          <p15:clr>
            <a:srgbClr val="F26B43"/>
          </p15:clr>
        </p15:guide>
        <p15:guide id="16" pos="3885" userDrawn="1">
          <p15:clr>
            <a:srgbClr val="F26B43"/>
          </p15:clr>
        </p15:guide>
        <p15:guide id="28" orient="horz" pos="744" userDrawn="1">
          <p15:clr>
            <a:srgbClr val="F26B43"/>
          </p15:clr>
        </p15:guide>
        <p15:guide id="32" pos="3432" userDrawn="1">
          <p15:clr>
            <a:srgbClr val="F26B43"/>
          </p15:clr>
        </p15:guide>
        <p15:guide id="33" pos="3341" userDrawn="1">
          <p15:clr>
            <a:srgbClr val="F26B43"/>
          </p15:clr>
        </p15:guide>
        <p15:guide id="34" pos="2887" userDrawn="1">
          <p15:clr>
            <a:srgbClr val="F26B43"/>
          </p15:clr>
        </p15:guide>
        <p15:guide id="35" pos="2979" userDrawn="1">
          <p15:clr>
            <a:srgbClr val="F26B43"/>
          </p15:clr>
        </p15:guide>
        <p15:guide id="36" pos="2525" userDrawn="1">
          <p15:clr>
            <a:srgbClr val="F26B43"/>
          </p15:clr>
        </p15:guide>
        <p15:guide id="37" pos="2435" userDrawn="1">
          <p15:clr>
            <a:srgbClr val="F26B43"/>
          </p15:clr>
        </p15:guide>
        <p15:guide id="38" pos="2071" userDrawn="1">
          <p15:clr>
            <a:srgbClr val="F26B43"/>
          </p15:clr>
        </p15:guide>
        <p15:guide id="39" pos="1980" userDrawn="1">
          <p15:clr>
            <a:srgbClr val="F26B43"/>
          </p15:clr>
        </p15:guide>
        <p15:guide id="40" pos="1617" userDrawn="1">
          <p15:clr>
            <a:srgbClr val="F26B43"/>
          </p15:clr>
        </p15:guide>
        <p15:guide id="41" pos="1527" userDrawn="1">
          <p15:clr>
            <a:srgbClr val="F26B43"/>
          </p15:clr>
        </p15:guide>
        <p15:guide id="42" pos="257" userDrawn="1">
          <p15:clr>
            <a:srgbClr val="F26B43"/>
          </p15:clr>
        </p15:guide>
        <p15:guide id="43" pos="1073" userDrawn="1">
          <p15:clr>
            <a:srgbClr val="F26B43"/>
          </p15:clr>
        </p15:guide>
        <p15:guide id="44" pos="711" userDrawn="1">
          <p15:clr>
            <a:srgbClr val="F26B43"/>
          </p15:clr>
        </p15:guide>
        <p15:guide id="46" pos="619" userDrawn="1">
          <p15:clr>
            <a:srgbClr val="F26B43"/>
          </p15:clr>
        </p15:guide>
        <p15:guide id="47" pos="1164" userDrawn="1">
          <p15:clr>
            <a:srgbClr val="F26B43"/>
          </p15:clr>
        </p15:guide>
        <p15:guide id="48" pos="4248" userDrawn="1">
          <p15:clr>
            <a:srgbClr val="F26B43"/>
          </p15:clr>
        </p15:guide>
        <p15:guide id="49" pos="4339" userDrawn="1">
          <p15:clr>
            <a:srgbClr val="F26B43"/>
          </p15:clr>
        </p15:guide>
        <p15:guide id="50" pos="4703" userDrawn="1">
          <p15:clr>
            <a:srgbClr val="F26B43"/>
          </p15:clr>
        </p15:guide>
        <p15:guide id="51" pos="4793" userDrawn="1">
          <p15:clr>
            <a:srgbClr val="F26B43"/>
          </p15:clr>
        </p15:guide>
        <p15:guide id="52" pos="5155" userDrawn="1">
          <p15:clr>
            <a:srgbClr val="F26B43"/>
          </p15:clr>
        </p15:guide>
        <p15:guide id="53" pos="5247" userDrawn="1">
          <p15:clr>
            <a:srgbClr val="F26B43"/>
          </p15:clr>
        </p15:guide>
        <p15:guide id="54" pos="5609" userDrawn="1">
          <p15:clr>
            <a:srgbClr val="F26B43"/>
          </p15:clr>
        </p15:guide>
        <p15:guide id="55" pos="5700" userDrawn="1">
          <p15:clr>
            <a:srgbClr val="F26B43"/>
          </p15:clr>
        </p15:guide>
        <p15:guide id="56" pos="6063" userDrawn="1">
          <p15:clr>
            <a:srgbClr val="F26B43"/>
          </p15:clr>
        </p15:guide>
        <p15:guide id="57" pos="6153" userDrawn="1">
          <p15:clr>
            <a:srgbClr val="F26B43"/>
          </p15:clr>
        </p15:guide>
        <p15:guide id="58" pos="6516" userDrawn="1">
          <p15:clr>
            <a:srgbClr val="F26B43"/>
          </p15:clr>
        </p15:guide>
        <p15:guide id="59" pos="6607" userDrawn="1">
          <p15:clr>
            <a:srgbClr val="F26B43"/>
          </p15:clr>
        </p15:guide>
        <p15:guide id="60" pos="6971" userDrawn="1">
          <p15:clr>
            <a:srgbClr val="F26B43"/>
          </p15:clr>
        </p15:guide>
        <p15:guide id="61" pos="7061" userDrawn="1">
          <p15:clr>
            <a:srgbClr val="F26B43"/>
          </p15:clr>
        </p15:guide>
        <p15:guide id="62" pos="7423" userDrawn="1">
          <p15:clr>
            <a:srgbClr val="F26B43"/>
          </p15:clr>
        </p15:guide>
        <p15:guide id="64" orient="horz" pos="3975" userDrawn="1">
          <p15:clr>
            <a:srgbClr val="F26B43"/>
          </p15:clr>
        </p15:guide>
        <p15:guide id="68" orient="horz" pos="572" userDrawn="1">
          <p15:clr>
            <a:srgbClr val="F26B43"/>
          </p15:clr>
        </p15:guide>
        <p15:guide id="69" orient="horz" pos="3748" userDrawn="1">
          <p15:clr>
            <a:srgbClr val="F26B43"/>
          </p15:clr>
        </p15:guide>
        <p15:guide id="70" orient="horz" pos="1661" userDrawn="1">
          <p15:clr>
            <a:srgbClr val="F26B43"/>
          </p15:clr>
        </p15:guide>
        <p15:guide id="71" orient="horz" pos="1752" userDrawn="1">
          <p15:clr>
            <a:srgbClr val="F26B43"/>
          </p15:clr>
        </p15:guide>
        <p15:guide id="72" orient="horz" pos="2659" userDrawn="1">
          <p15:clr>
            <a:srgbClr val="F26B43"/>
          </p15:clr>
        </p15:guide>
        <p15:guide id="73" orient="horz" pos="3113" userDrawn="1">
          <p15:clr>
            <a:srgbClr val="F26B43"/>
          </p15:clr>
        </p15:guide>
        <p15:guide id="74" orient="horz" pos="3023" userDrawn="1">
          <p15:clr>
            <a:srgbClr val="F26B43"/>
          </p15:clr>
        </p15:guide>
        <p15:guide id="75" orient="horz" pos="2115" userDrawn="1">
          <p15:clr>
            <a:srgbClr val="F26B43"/>
          </p15:clr>
        </p15:guide>
        <p15:guide id="76" orient="horz" pos="2207" userDrawn="1">
          <p15:clr>
            <a:srgbClr val="F26B43"/>
          </p15:clr>
        </p15:guide>
        <p15:guide id="77" orient="horz" pos="1207" userDrawn="1">
          <p15:clr>
            <a:srgbClr val="F26B43"/>
          </p15:clr>
        </p15:guide>
        <p15:guide id="78" orient="horz" pos="12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2D3AFE-6227-4EBA-BBEE-CB4B03BF0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95" y="538454"/>
            <a:ext cx="1990944" cy="5299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D0F1A3-FA27-48FD-95E3-B1E7A2196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28" y="614132"/>
            <a:ext cx="2113003" cy="52825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41B281F-939A-4F75-8E25-F34213500680}"/>
              </a:ext>
            </a:extLst>
          </p:cNvPr>
          <p:cNvSpPr txBox="1">
            <a:spLocks/>
          </p:cNvSpPr>
          <p:nvPr/>
        </p:nvSpPr>
        <p:spPr>
          <a:xfrm>
            <a:off x="426476" y="2217422"/>
            <a:ext cx="9199925" cy="2082409"/>
          </a:xfrm>
          <a:prstGeom prst="rect">
            <a:avLst/>
          </a:prstGeom>
        </p:spPr>
        <p:txBody>
          <a:bodyPr anchor="t"/>
          <a:lstStyle>
            <a:lvl1pPr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Unbounded" pitchFamily="2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Программа долгосрочных сбережений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41F10DF-7516-49B9-91EC-0FC701328D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357" r="32224"/>
          <a:stretch/>
        </p:blipFill>
        <p:spPr>
          <a:xfrm>
            <a:off x="6628589" y="0"/>
            <a:ext cx="5448211" cy="53509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97841" y="415391"/>
            <a:ext cx="2514600" cy="767950"/>
          </a:xfrm>
          <a:prstGeom prst="rect">
            <a:avLst/>
          </a:prstGeom>
          <a:solidFill>
            <a:srgbClr val="FBFBFB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t="4102"/>
          <a:stretch/>
        </p:blipFill>
        <p:spPr>
          <a:xfrm>
            <a:off x="2768186" y="616972"/>
            <a:ext cx="1518694" cy="5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0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EB478E8-0C07-2B0C-1318-CD0B86D5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Деятельность негосударственных </a:t>
            </a:r>
            <a:br>
              <a:rPr lang="ru-RU" dirty="0"/>
            </a:br>
            <a:r>
              <a:rPr lang="ru-RU" dirty="0"/>
              <a:t>пенсионных фондов (НПФ)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8528" y="4945434"/>
            <a:ext cx="2347110" cy="4291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dirty="0">
                <a:latin typeface="Formular" panose="02000000000000000000" pitchFamily="2" charset="-52"/>
              </a:rPr>
              <a:t>Клиенты НПФ</a:t>
            </a:r>
            <a:br>
              <a:rPr lang="ru-RU" sz="1400" dirty="0">
                <a:latin typeface="Formular" panose="02000000000000000000" pitchFamily="2" charset="-52"/>
              </a:rPr>
            </a:br>
            <a:r>
              <a:rPr lang="ru-RU" sz="1400" dirty="0">
                <a:latin typeface="Formular" panose="02000000000000000000" pitchFamily="2" charset="-52"/>
              </a:rPr>
              <a:t>вносят </a:t>
            </a:r>
            <a:r>
              <a:rPr lang="ru-RU" sz="1400" b="1" dirty="0">
                <a:solidFill>
                  <a:schemeClr val="accent5"/>
                </a:solidFill>
                <a:latin typeface="Formular" panose="02000000000000000000" pitchFamily="2" charset="-52"/>
              </a:rPr>
              <a:t>взносы</a:t>
            </a:r>
            <a:endParaRPr lang="ru-RU" sz="1400" b="1" dirty="0">
              <a:solidFill>
                <a:schemeClr val="accent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01226" y="4665355"/>
            <a:ext cx="3373698" cy="9893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dirty="0">
                <a:latin typeface="Formular" panose="02000000000000000000" pitchFamily="2" charset="-52"/>
              </a:rPr>
              <a:t>НПФ </a:t>
            </a:r>
            <a:r>
              <a:rPr lang="ru-RU" sz="1400" b="1" dirty="0">
                <a:solidFill>
                  <a:schemeClr val="accent2"/>
                </a:solidFill>
                <a:latin typeface="Formular" panose="02000000000000000000" pitchFamily="2" charset="-52"/>
              </a:rPr>
              <a:t>осуществляет инвестирование полученных денежных средств</a:t>
            </a:r>
            <a:br>
              <a:rPr lang="ru-RU" sz="1400" b="1" dirty="0">
                <a:solidFill>
                  <a:schemeClr val="accent2"/>
                </a:solidFill>
                <a:latin typeface="Formular" panose="02000000000000000000" pitchFamily="2" charset="-52"/>
              </a:rPr>
            </a:br>
            <a:r>
              <a:rPr lang="ru-RU" sz="1400" dirty="0">
                <a:latin typeface="Formular" panose="02000000000000000000" pitchFamily="2" charset="-52"/>
              </a:rPr>
              <a:t>в ОФЗ, корпоративные облигации, акции, иные ценные бумаги, инфраструктурные проекты</a:t>
            </a:r>
            <a:endParaRPr lang="ru-RU" sz="1400" b="1" dirty="0"/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3143250" y="3429000"/>
            <a:ext cx="1585913" cy="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miter lim="800000"/>
            <a:headEnd type="oval"/>
            <a:tailEnd type="triangl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8859779" y="4665355"/>
            <a:ext cx="2347111" cy="9893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dirty="0">
                <a:latin typeface="Formular" panose="02000000000000000000" pitchFamily="2" charset="-52"/>
              </a:rPr>
              <a:t>НПФ получают </a:t>
            </a:r>
            <a:r>
              <a:rPr lang="ru-RU" sz="1400" b="1" dirty="0">
                <a:solidFill>
                  <a:schemeClr val="accent2"/>
                </a:solidFill>
                <a:latin typeface="Formular" panose="02000000000000000000" pitchFamily="2" charset="-52"/>
              </a:rPr>
              <a:t>доход,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Formular" panose="02000000000000000000" pitchFamily="2" charset="-52"/>
              </a:rPr>
              <a:t>который начисляется на счета клиентов, </a:t>
            </a:r>
            <a:r>
              <a:rPr lang="ru-RU" sz="1400" dirty="0">
                <a:latin typeface="Formular" panose="02000000000000000000" pitchFamily="2" charset="-52"/>
              </a:rPr>
              <a:t>которые в дальнейшем получают выплаты</a:t>
            </a:r>
            <a:endParaRPr lang="ru-RU" sz="1400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040BF84B-4A3F-2EC6-444A-DBEEAC9B8DB6}"/>
              </a:ext>
            </a:extLst>
          </p:cNvPr>
          <p:cNvCxnSpPr>
            <a:cxnSpLocks/>
          </p:cNvCxnSpPr>
          <p:nvPr/>
        </p:nvCxnSpPr>
        <p:spPr>
          <a:xfrm>
            <a:off x="7234012" y="3429000"/>
            <a:ext cx="1585913" cy="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miter lim="800000"/>
            <a:headEnd type="oval"/>
            <a:tailEnd type="triangle"/>
          </a:ln>
          <a:effectLst/>
        </p:spPr>
      </p:cxnSp>
      <p:pic>
        <p:nvPicPr>
          <p:cNvPr id="47" name="Рисунок 46" descr="Изображение выглядит как ведро, желтый, посуда, круж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AFA3A79-76E4-981E-EE8A-32BF31C46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51" y="2568633"/>
            <a:ext cx="1357118" cy="1574093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роительство, синий, караульная буд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6D91AE9-D14F-6E49-E6FE-082E74446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76" y="2458810"/>
            <a:ext cx="2683074" cy="1940380"/>
          </a:xfrm>
          <a:prstGeom prst="rect">
            <a:avLst/>
          </a:prstGeom>
        </p:spPr>
      </p:pic>
      <p:pic>
        <p:nvPicPr>
          <p:cNvPr id="8" name="Рисунок 7" descr="Изображение выглядит как цветочный горшок, растение, домашнее растени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F82D0C9-CC23-C8D8-4C67-6ACC4CFB8C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31" y="1724939"/>
            <a:ext cx="2107643" cy="30172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82083" y="6126891"/>
            <a:ext cx="3080317" cy="421826"/>
          </a:xfrm>
          <a:prstGeom prst="rect">
            <a:avLst/>
          </a:prstGeom>
          <a:solidFill>
            <a:srgbClr val="FFFFF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896" y="6056831"/>
            <a:ext cx="1137086" cy="4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2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408521" y="5512475"/>
            <a:ext cx="5160381" cy="461665"/>
          </a:xfrm>
          <a:prstGeom prst="roundRect">
            <a:avLst/>
          </a:prstGeom>
          <a:solidFill>
            <a:srgbClr val="D3FF24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468000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b="1" dirty="0">
                <a:ea typeface="Calibri" panose="020F0502020204030204" pitchFamily="34" charset="0"/>
              </a:rPr>
              <a:t>Средневзвешенная доходность НПФ </a:t>
            </a:r>
            <a:r>
              <a:rPr lang="ru-RU" sz="1200" dirty="0">
                <a:ea typeface="Calibri" panose="020F0502020204030204" pitchFamily="34" charset="0"/>
              </a:rPr>
              <a:t>по </a:t>
            </a:r>
            <a:r>
              <a:rPr lang="ru-RU" sz="1200" dirty="0" smtClean="0">
                <a:ea typeface="Calibri" panose="020F0502020204030204" pitchFamily="34" charset="0"/>
              </a:rPr>
              <a:t>ПН и ПР </a:t>
            </a:r>
            <a:r>
              <a:rPr lang="ru-RU" sz="1200" dirty="0">
                <a:ea typeface="Calibri" panose="020F0502020204030204" pitchFamily="34" charset="0"/>
              </a:rPr>
              <a:t>за 2023 год составила</a:t>
            </a:r>
            <a:r>
              <a:rPr lang="ru-RU" sz="1200" b="1" dirty="0">
                <a:ea typeface="Calibri" panose="020F0502020204030204" pitchFamily="34" charset="0"/>
              </a:rPr>
              <a:t> 9,9% и 8,8%, </a:t>
            </a:r>
            <a:r>
              <a:rPr lang="ru-RU" sz="1200" dirty="0">
                <a:ea typeface="Calibri" panose="020F0502020204030204" pitchFamily="34" charset="0"/>
              </a:rPr>
              <a:t>при инфляции за 2023 в</a:t>
            </a:r>
            <a:r>
              <a:rPr lang="ru-RU" sz="1200" b="1" dirty="0">
                <a:ea typeface="Calibri" panose="020F0502020204030204" pitchFamily="34" charset="0"/>
              </a:rPr>
              <a:t> 7,4%</a:t>
            </a:r>
            <a:endParaRPr lang="ru-RU" sz="1200" b="1" dirty="0"/>
          </a:p>
        </p:txBody>
      </p:sp>
      <p:sp>
        <p:nvSpPr>
          <p:cNvPr id="24" name="Заголовок 10">
            <a:extLst>
              <a:ext uri="{FF2B5EF4-FFF2-40B4-BE49-F238E27FC236}">
                <a16:creationId xmlns:a16="http://schemas.microsoft.com/office/drawing/2014/main" xmlns="" id="{BEB478E8-0C07-2B0C-1318-CD0B86D5C41E}"/>
              </a:ext>
            </a:extLst>
          </p:cNvPr>
          <p:cNvSpPr txBox="1">
            <a:spLocks/>
          </p:cNvSpPr>
          <p:nvPr/>
        </p:nvSpPr>
        <p:spPr>
          <a:xfrm>
            <a:off x="552463" y="5528447"/>
            <a:ext cx="294745" cy="50874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Unbounded" pitchFamily="2" charset="-52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800" dirty="0">
                <a:solidFill>
                  <a:srgbClr val="552DE2"/>
                </a:solidFill>
              </a:rPr>
              <a:t>!</a:t>
            </a: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EB478E8-0C07-2B0C-1318-CD0B86D5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21" y="404283"/>
            <a:ext cx="5615516" cy="1710855"/>
          </a:xfrm>
        </p:spPr>
        <p:txBody>
          <a:bodyPr anchor="t"/>
          <a:lstStyle/>
          <a:p>
            <a:r>
              <a:rPr lang="ru-RU" dirty="0">
                <a:solidFill>
                  <a:srgbClr val="552DE2"/>
                </a:solidFill>
              </a:rPr>
              <a:t>Инвестиционная </a:t>
            </a:r>
            <a:r>
              <a:rPr lang="ru-RU" dirty="0"/>
              <a:t>деятельность НПФ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8521" y="2166802"/>
            <a:ext cx="558951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latin typeface="+mj-lt"/>
              </a:rPr>
              <a:t>Накопленная доходность НПФ с начала 2017 года в сравнении с инфляцией, 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75226" y="2166802"/>
            <a:ext cx="51071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latin typeface="+mj-lt"/>
              </a:rPr>
              <a:t>Основные активы в портфелях НПФ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575217" y="2744418"/>
            <a:ext cx="5024989" cy="3809156"/>
            <a:chOff x="6686669" y="2704052"/>
            <a:chExt cx="5361427" cy="4064190"/>
          </a:xfrm>
        </p:grpSpPr>
        <p:sp>
          <p:nvSpPr>
            <p:cNvPr id="21" name="Полилиния: фигура 7">
              <a:extLst>
                <a:ext uri="{FF2B5EF4-FFF2-40B4-BE49-F238E27FC236}">
                  <a16:creationId xmlns:a16="http://schemas.microsoft.com/office/drawing/2014/main" xmlns="" id="{C82264F8-AD6F-7FDE-FC4E-D18E9DEE6E80}"/>
                </a:ext>
              </a:extLst>
            </p:cNvPr>
            <p:cNvSpPr/>
            <p:nvPr/>
          </p:nvSpPr>
          <p:spPr>
            <a:xfrm>
              <a:off x="6686669" y="2716386"/>
              <a:ext cx="3643873" cy="3488471"/>
            </a:xfrm>
            <a:custGeom>
              <a:avLst/>
              <a:gdLst>
                <a:gd name="connsiteX0" fmla="*/ 0 w 2765216"/>
                <a:gd name="connsiteY0" fmla="*/ 1382461 h 2764922"/>
                <a:gd name="connsiteX1" fmla="*/ 1382608 w 2765216"/>
                <a:gd name="connsiteY1" fmla="*/ 0 h 2764922"/>
                <a:gd name="connsiteX2" fmla="*/ 2765216 w 2765216"/>
                <a:gd name="connsiteY2" fmla="*/ 1382461 h 2764922"/>
                <a:gd name="connsiteX3" fmla="*/ 1382608 w 2765216"/>
                <a:gd name="connsiteY3" fmla="*/ 2764922 h 2764922"/>
                <a:gd name="connsiteX4" fmla="*/ 0 w 2765216"/>
                <a:gd name="connsiteY4" fmla="*/ 1382461 h 276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216" h="2764922">
                  <a:moveTo>
                    <a:pt x="0" y="1382461"/>
                  </a:moveTo>
                  <a:cubicBezTo>
                    <a:pt x="0" y="618949"/>
                    <a:pt x="619015" y="0"/>
                    <a:pt x="1382608" y="0"/>
                  </a:cubicBezTo>
                  <a:cubicBezTo>
                    <a:pt x="2146201" y="0"/>
                    <a:pt x="2765216" y="618949"/>
                    <a:pt x="2765216" y="1382461"/>
                  </a:cubicBezTo>
                  <a:cubicBezTo>
                    <a:pt x="2765216" y="2145973"/>
                    <a:pt x="2146201" y="2764922"/>
                    <a:pt x="1382608" y="2764922"/>
                  </a:cubicBezTo>
                  <a:cubicBezTo>
                    <a:pt x="619015" y="2764922"/>
                    <a:pt x="0" y="2145973"/>
                    <a:pt x="0" y="1382461"/>
                  </a:cubicBezTo>
                  <a:close/>
                </a:path>
              </a:pathLst>
            </a:custGeom>
            <a:solidFill>
              <a:srgbClr val="FF6B61">
                <a:alpha val="41176"/>
              </a:srgbClr>
            </a:solidFill>
            <a:ln>
              <a:noFill/>
            </a:ln>
          </p:spPr>
          <p:style>
            <a:lnRef idx="2">
              <a:schemeClr val="accent2">
                <a:hueOff val="-1457850"/>
                <a:satOff val="-12855"/>
                <a:lumOff val="862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0" tIns="1440000" rIns="108000" bIns="108000" numCol="1" spcCol="1270" anchor="t" anchorCtr="0">
              <a:noAutofit/>
            </a:bodyPr>
            <a:lstStyle/>
            <a:p>
              <a:pPr algn="ctr"/>
              <a:endParaRPr lang="ru-RU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38FDB1A-C8CF-7C39-50DF-B680AC195869}"/>
                </a:ext>
              </a:extLst>
            </p:cNvPr>
            <p:cNvSpPr txBox="1"/>
            <p:nvPr/>
          </p:nvSpPr>
          <p:spPr>
            <a:xfrm>
              <a:off x="6900069" y="3095528"/>
              <a:ext cx="792371" cy="622498"/>
            </a:xfrm>
            <a:prstGeom prst="rect">
              <a:avLst/>
            </a:prstGeom>
            <a:solidFill>
              <a:schemeClr val="tx1"/>
            </a:solidFill>
            <a:ln w="169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ctr">
                <a:defRPr sz="2800" b="1">
                  <a:solidFill>
                    <a:srgbClr val="DCFF25"/>
                  </a:solidFill>
                  <a:latin typeface="Unbounded" pitchFamily="2" charset="-52"/>
                </a:defRPr>
              </a:lvl1pPr>
            </a:lstStyle>
            <a:p>
              <a:r>
                <a:rPr lang="ru-RU" sz="1400" dirty="0"/>
                <a:t>66%</a:t>
              </a:r>
            </a:p>
          </p:txBody>
        </p:sp>
        <p:sp>
          <p:nvSpPr>
            <p:cNvPr id="25" name="Полилиния: фигура 7">
              <a:extLst>
                <a:ext uri="{FF2B5EF4-FFF2-40B4-BE49-F238E27FC236}">
                  <a16:creationId xmlns:a16="http://schemas.microsoft.com/office/drawing/2014/main" xmlns="" id="{C82264F8-AD6F-7FDE-FC4E-D18E9DEE6E80}"/>
                </a:ext>
              </a:extLst>
            </p:cNvPr>
            <p:cNvSpPr/>
            <p:nvPr/>
          </p:nvSpPr>
          <p:spPr>
            <a:xfrm>
              <a:off x="9911840" y="2873576"/>
              <a:ext cx="1981310" cy="1766633"/>
            </a:xfrm>
            <a:custGeom>
              <a:avLst/>
              <a:gdLst>
                <a:gd name="connsiteX0" fmla="*/ 0 w 2765216"/>
                <a:gd name="connsiteY0" fmla="*/ 1382461 h 2764922"/>
                <a:gd name="connsiteX1" fmla="*/ 1382608 w 2765216"/>
                <a:gd name="connsiteY1" fmla="*/ 0 h 2764922"/>
                <a:gd name="connsiteX2" fmla="*/ 2765216 w 2765216"/>
                <a:gd name="connsiteY2" fmla="*/ 1382461 h 2764922"/>
                <a:gd name="connsiteX3" fmla="*/ 1382608 w 2765216"/>
                <a:gd name="connsiteY3" fmla="*/ 2764922 h 2764922"/>
                <a:gd name="connsiteX4" fmla="*/ 0 w 2765216"/>
                <a:gd name="connsiteY4" fmla="*/ 1382461 h 276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216" h="2764922">
                  <a:moveTo>
                    <a:pt x="0" y="1382461"/>
                  </a:moveTo>
                  <a:cubicBezTo>
                    <a:pt x="0" y="618949"/>
                    <a:pt x="619015" y="0"/>
                    <a:pt x="1382608" y="0"/>
                  </a:cubicBezTo>
                  <a:cubicBezTo>
                    <a:pt x="2146201" y="0"/>
                    <a:pt x="2765216" y="618949"/>
                    <a:pt x="2765216" y="1382461"/>
                  </a:cubicBezTo>
                  <a:cubicBezTo>
                    <a:pt x="2765216" y="2145973"/>
                    <a:pt x="2146201" y="2764922"/>
                    <a:pt x="1382608" y="2764922"/>
                  </a:cubicBezTo>
                  <a:cubicBezTo>
                    <a:pt x="619015" y="2764922"/>
                    <a:pt x="0" y="2145973"/>
                    <a:pt x="0" y="1382461"/>
                  </a:cubicBezTo>
                  <a:close/>
                </a:path>
              </a:pathLst>
            </a:custGeom>
            <a:solidFill>
              <a:srgbClr val="D3FF24">
                <a:alpha val="43137"/>
              </a:srgbClr>
            </a:solidFill>
            <a:ln>
              <a:noFill/>
            </a:ln>
          </p:spPr>
          <p:style>
            <a:lnRef idx="2">
              <a:schemeClr val="accent2">
                <a:hueOff val="-1457850"/>
                <a:satOff val="-12855"/>
                <a:lumOff val="862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0" tIns="1440000" rIns="108000" bIns="108000" numCol="1" spcCol="1270" anchor="t" anchorCtr="0">
              <a:noAutofit/>
            </a:bodyPr>
            <a:lstStyle/>
            <a:p>
              <a:pPr algn="ctr"/>
              <a:endParaRPr lang="ru-RU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50976" y="4228898"/>
              <a:ext cx="2291203" cy="3034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7701" marR="3080" algn="ctr">
                <a:lnSpc>
                  <a:spcPts val="2400"/>
                </a:lnSpc>
                <a:spcBef>
                  <a:spcPts val="600"/>
                </a:spcBef>
              </a:pPr>
              <a:r>
                <a:rPr lang="ru-RU" sz="3200" dirty="0">
                  <a:ea typeface="Calibri" panose="020F0502020204030204" pitchFamily="34" charset="0"/>
                </a:rPr>
                <a:t>Облигации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756893" y="3569749"/>
              <a:ext cx="2291203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7701" marR="3080" algn="ctr">
                <a:lnSpc>
                  <a:spcPct val="90000"/>
                </a:lnSpc>
                <a:spcBef>
                  <a:spcPts val="600"/>
                </a:spcBef>
              </a:pPr>
              <a:r>
                <a:rPr lang="ru-RU" sz="2400" dirty="0">
                  <a:ea typeface="Calibri" panose="020F0502020204030204" pitchFamily="34" charset="0"/>
                </a:rPr>
                <a:t>Паи ПИФ</a:t>
              </a:r>
              <a:endParaRPr lang="ru-RU" sz="2400" dirty="0"/>
            </a:p>
            <a:p>
              <a:pPr marL="7701" marR="3080" algn="ctr">
                <a:lnSpc>
                  <a:spcPct val="90000"/>
                </a:lnSpc>
                <a:spcBef>
                  <a:spcPts val="600"/>
                </a:spcBef>
              </a:pPr>
              <a:endParaRPr lang="ru-RU" sz="1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38FDB1A-C8CF-7C39-50DF-B680AC195869}"/>
                </a:ext>
              </a:extLst>
            </p:cNvPr>
            <p:cNvSpPr txBox="1"/>
            <p:nvPr/>
          </p:nvSpPr>
          <p:spPr>
            <a:xfrm>
              <a:off x="11217271" y="2704052"/>
              <a:ext cx="781977" cy="650875"/>
            </a:xfrm>
            <a:prstGeom prst="rect">
              <a:avLst/>
            </a:prstGeom>
            <a:solidFill>
              <a:schemeClr val="tx1"/>
            </a:solidFill>
            <a:ln w="169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ctr">
                <a:defRPr sz="2800" b="1">
                  <a:solidFill>
                    <a:srgbClr val="DCFF25"/>
                  </a:solidFill>
                  <a:latin typeface="Unbounded" pitchFamily="2" charset="-52"/>
                </a:defRPr>
              </a:lvl1pPr>
            </a:lstStyle>
            <a:p>
              <a:r>
                <a:rPr lang="ru-RU" sz="1400" dirty="0"/>
                <a:t>12%</a:t>
              </a:r>
            </a:p>
          </p:txBody>
        </p:sp>
        <p:sp>
          <p:nvSpPr>
            <p:cNvPr id="31" name="Полилиния: фигура 7">
              <a:extLst>
                <a:ext uri="{FF2B5EF4-FFF2-40B4-BE49-F238E27FC236}">
                  <a16:creationId xmlns:a16="http://schemas.microsoft.com/office/drawing/2014/main" xmlns="" id="{C82264F8-AD6F-7FDE-FC4E-D18E9DEE6E80}"/>
                </a:ext>
              </a:extLst>
            </p:cNvPr>
            <p:cNvSpPr/>
            <p:nvPr/>
          </p:nvSpPr>
          <p:spPr>
            <a:xfrm>
              <a:off x="9836797" y="4291320"/>
              <a:ext cx="1773997" cy="1737894"/>
            </a:xfrm>
            <a:custGeom>
              <a:avLst/>
              <a:gdLst>
                <a:gd name="connsiteX0" fmla="*/ 0 w 2765216"/>
                <a:gd name="connsiteY0" fmla="*/ 1382461 h 2764922"/>
                <a:gd name="connsiteX1" fmla="*/ 1382608 w 2765216"/>
                <a:gd name="connsiteY1" fmla="*/ 0 h 2764922"/>
                <a:gd name="connsiteX2" fmla="*/ 2765216 w 2765216"/>
                <a:gd name="connsiteY2" fmla="*/ 1382461 h 2764922"/>
                <a:gd name="connsiteX3" fmla="*/ 1382608 w 2765216"/>
                <a:gd name="connsiteY3" fmla="*/ 2764922 h 2764922"/>
                <a:gd name="connsiteX4" fmla="*/ 0 w 2765216"/>
                <a:gd name="connsiteY4" fmla="*/ 1382461 h 276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216" h="2764922">
                  <a:moveTo>
                    <a:pt x="0" y="1382461"/>
                  </a:moveTo>
                  <a:cubicBezTo>
                    <a:pt x="0" y="618949"/>
                    <a:pt x="619015" y="0"/>
                    <a:pt x="1382608" y="0"/>
                  </a:cubicBezTo>
                  <a:cubicBezTo>
                    <a:pt x="2146201" y="0"/>
                    <a:pt x="2765216" y="618949"/>
                    <a:pt x="2765216" y="1382461"/>
                  </a:cubicBezTo>
                  <a:cubicBezTo>
                    <a:pt x="2765216" y="2145973"/>
                    <a:pt x="2146201" y="2764922"/>
                    <a:pt x="1382608" y="2764922"/>
                  </a:cubicBezTo>
                  <a:cubicBezTo>
                    <a:pt x="619015" y="2764922"/>
                    <a:pt x="0" y="2145973"/>
                    <a:pt x="0" y="1382461"/>
                  </a:cubicBezTo>
                  <a:close/>
                </a:path>
              </a:pathLst>
            </a:custGeom>
            <a:solidFill>
              <a:srgbClr val="BBABF3">
                <a:alpha val="61176"/>
              </a:srgbClr>
            </a:solidFill>
            <a:ln>
              <a:noFill/>
            </a:ln>
          </p:spPr>
          <p:style>
            <a:lnRef idx="2">
              <a:schemeClr val="accent2">
                <a:hueOff val="-1457850"/>
                <a:satOff val="-12855"/>
                <a:lumOff val="862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0" tIns="1440000" rIns="108000" bIns="108000" numCol="1" spcCol="1270" anchor="t" anchorCtr="0">
              <a:noAutofit/>
            </a:bodyPr>
            <a:lstStyle/>
            <a:p>
              <a:pPr algn="ctr"/>
              <a:endParaRPr lang="ru-RU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577054" y="5031486"/>
              <a:ext cx="2291203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7701" marR="3080" algn="ctr">
                <a:lnSpc>
                  <a:spcPct val="90000"/>
                </a:lnSpc>
                <a:spcBef>
                  <a:spcPts val="600"/>
                </a:spcBef>
              </a:pPr>
              <a:r>
                <a:rPr lang="ru-RU" sz="2000" dirty="0">
                  <a:ea typeface="Calibri" panose="020F0502020204030204" pitchFamily="34" charset="0"/>
                </a:rPr>
                <a:t>Акции</a:t>
              </a:r>
              <a:endParaRPr lang="ru-RU" sz="2000" dirty="0"/>
            </a:p>
            <a:p>
              <a:pPr marL="7701" marR="3080" algn="ctr">
                <a:lnSpc>
                  <a:spcPct val="90000"/>
                </a:lnSpc>
                <a:spcBef>
                  <a:spcPts val="600"/>
                </a:spcBef>
              </a:pPr>
              <a:endParaRPr lang="ru-RU" sz="1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38FDB1A-C8CF-7C39-50DF-B680AC195869}"/>
                </a:ext>
              </a:extLst>
            </p:cNvPr>
            <p:cNvSpPr txBox="1"/>
            <p:nvPr/>
          </p:nvSpPr>
          <p:spPr>
            <a:xfrm>
              <a:off x="11175173" y="4380611"/>
              <a:ext cx="781977" cy="650875"/>
            </a:xfrm>
            <a:prstGeom prst="rect">
              <a:avLst/>
            </a:prstGeom>
            <a:solidFill>
              <a:schemeClr val="tx1"/>
            </a:solidFill>
            <a:ln w="169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ctr">
                <a:defRPr sz="2800" b="1">
                  <a:solidFill>
                    <a:srgbClr val="DCFF25"/>
                  </a:solidFill>
                  <a:latin typeface="Unbounded" pitchFamily="2" charset="-52"/>
                </a:defRPr>
              </a:lvl1pPr>
            </a:lstStyle>
            <a:p>
              <a:r>
                <a:rPr lang="ru-RU" sz="1400" dirty="0"/>
                <a:t>11%</a:t>
              </a:r>
            </a:p>
          </p:txBody>
        </p:sp>
        <p:sp>
          <p:nvSpPr>
            <p:cNvPr id="35" name="Полилиния: фигура 7">
              <a:extLst>
                <a:ext uri="{FF2B5EF4-FFF2-40B4-BE49-F238E27FC236}">
                  <a16:creationId xmlns:a16="http://schemas.microsoft.com/office/drawing/2014/main" xmlns="" id="{C82264F8-AD6F-7FDE-FC4E-D18E9DEE6E80}"/>
                </a:ext>
              </a:extLst>
            </p:cNvPr>
            <p:cNvSpPr/>
            <p:nvPr/>
          </p:nvSpPr>
          <p:spPr>
            <a:xfrm>
              <a:off x="8795077" y="5391407"/>
              <a:ext cx="1420010" cy="1349404"/>
            </a:xfrm>
            <a:custGeom>
              <a:avLst/>
              <a:gdLst>
                <a:gd name="connsiteX0" fmla="*/ 0 w 2765216"/>
                <a:gd name="connsiteY0" fmla="*/ 1382461 h 2764922"/>
                <a:gd name="connsiteX1" fmla="*/ 1382608 w 2765216"/>
                <a:gd name="connsiteY1" fmla="*/ 0 h 2764922"/>
                <a:gd name="connsiteX2" fmla="*/ 2765216 w 2765216"/>
                <a:gd name="connsiteY2" fmla="*/ 1382461 h 2764922"/>
                <a:gd name="connsiteX3" fmla="*/ 1382608 w 2765216"/>
                <a:gd name="connsiteY3" fmla="*/ 2764922 h 2764922"/>
                <a:gd name="connsiteX4" fmla="*/ 0 w 2765216"/>
                <a:gd name="connsiteY4" fmla="*/ 1382461 h 276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216" h="2764922">
                  <a:moveTo>
                    <a:pt x="0" y="1382461"/>
                  </a:moveTo>
                  <a:cubicBezTo>
                    <a:pt x="0" y="618949"/>
                    <a:pt x="619015" y="0"/>
                    <a:pt x="1382608" y="0"/>
                  </a:cubicBezTo>
                  <a:cubicBezTo>
                    <a:pt x="2146201" y="0"/>
                    <a:pt x="2765216" y="618949"/>
                    <a:pt x="2765216" y="1382461"/>
                  </a:cubicBezTo>
                  <a:cubicBezTo>
                    <a:pt x="2765216" y="2145973"/>
                    <a:pt x="2146201" y="2764922"/>
                    <a:pt x="1382608" y="2764922"/>
                  </a:cubicBezTo>
                  <a:cubicBezTo>
                    <a:pt x="619015" y="2764922"/>
                    <a:pt x="0" y="2145973"/>
                    <a:pt x="0" y="1382461"/>
                  </a:cubicBezTo>
                  <a:close/>
                </a:path>
              </a:pathLst>
            </a:custGeom>
            <a:solidFill>
              <a:srgbClr val="A3EE5C">
                <a:alpha val="54118"/>
              </a:srgbClr>
            </a:solidFill>
            <a:ln>
              <a:noFill/>
            </a:ln>
          </p:spPr>
          <p:style>
            <a:lnRef idx="2">
              <a:schemeClr val="accent2">
                <a:hueOff val="-1457850"/>
                <a:satOff val="-12855"/>
                <a:lumOff val="862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0000" tIns="1440000" rIns="108000" bIns="108000" numCol="1" spcCol="1270" anchor="t" anchorCtr="0">
              <a:noAutofit/>
            </a:bodyPr>
            <a:lstStyle/>
            <a:p>
              <a:pPr algn="ctr"/>
              <a:endParaRPr lang="ru-RU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38FDB1A-C8CF-7C39-50DF-B680AC195869}"/>
                </a:ext>
              </a:extLst>
            </p:cNvPr>
            <p:cNvSpPr txBox="1"/>
            <p:nvPr/>
          </p:nvSpPr>
          <p:spPr>
            <a:xfrm>
              <a:off x="10079582" y="6117367"/>
              <a:ext cx="781977" cy="650875"/>
            </a:xfrm>
            <a:prstGeom prst="rect">
              <a:avLst/>
            </a:prstGeom>
            <a:solidFill>
              <a:schemeClr val="tx1"/>
            </a:solidFill>
            <a:ln w="1691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ctr">
                <a:defRPr sz="2800" b="1">
                  <a:solidFill>
                    <a:srgbClr val="DCFF25"/>
                  </a:solidFill>
                  <a:latin typeface="Unbounded" pitchFamily="2" charset="-52"/>
                </a:defRPr>
              </a:lvl1pPr>
            </a:lstStyle>
            <a:p>
              <a:r>
                <a:rPr lang="ru-RU" sz="1400" dirty="0"/>
                <a:t>5%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19146" y="5785785"/>
              <a:ext cx="1771872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ru-RU" sz="1400" dirty="0">
                  <a:ea typeface="Calibri" panose="020F0502020204030204" pitchFamily="34" charset="0"/>
                </a:rPr>
                <a:t>Денежные средства и депозиты</a:t>
              </a:r>
              <a:endParaRPr lang="ru-RU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7102" y="4516401"/>
              <a:ext cx="2291203" cy="3034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7701" marR="3080" algn="ctr">
                <a:lnSpc>
                  <a:spcPts val="2400"/>
                </a:lnSpc>
                <a:spcBef>
                  <a:spcPts val="600"/>
                </a:spcBef>
              </a:pPr>
              <a:r>
                <a:rPr lang="ru-RU" sz="1600" dirty="0">
                  <a:ea typeface="Calibri" panose="020F0502020204030204" pitchFamily="34" charset="0"/>
                </a:rPr>
                <a:t>(в </a:t>
              </a:r>
              <a:r>
                <a:rPr lang="ru-RU" sz="1600" dirty="0" err="1">
                  <a:ea typeface="Calibri" panose="020F0502020204030204" pitchFamily="34" charset="0"/>
                </a:rPr>
                <a:t>т.ч</a:t>
              </a:r>
              <a:r>
                <a:rPr lang="ru-RU" sz="1600" dirty="0">
                  <a:ea typeface="Calibri" panose="020F0502020204030204" pitchFamily="34" charset="0"/>
                </a:rPr>
                <a:t>. ОФЗ)</a:t>
              </a:r>
              <a:endParaRPr lang="ru-RU" sz="1600" dirty="0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053283" y="6131748"/>
            <a:ext cx="2943517" cy="421826"/>
          </a:xfrm>
          <a:prstGeom prst="rect">
            <a:avLst/>
          </a:prstGeom>
          <a:solidFill>
            <a:srgbClr val="FFFFF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896" y="6056831"/>
            <a:ext cx="1137086" cy="491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32" y="2903304"/>
            <a:ext cx="5030670" cy="24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xmlns="" id="{DCF7CB1E-70F8-0857-0E2C-79890D52C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1814"/>
            <a:ext cx="4253582" cy="33507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20008" y="1288474"/>
            <a:ext cx="9471991" cy="4427291"/>
          </a:xfrm>
          <a:prstGeom prst="rect">
            <a:avLst/>
          </a:prstGeom>
          <a:solidFill>
            <a:srgbClr val="E5FF7C">
              <a:alpha val="73000"/>
            </a:srgb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xmlns="" id="{9B628F43-8EA3-444C-B59D-720FA5BA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Еще немного про </a:t>
            </a:r>
            <a:r>
              <a:rPr lang="ru-RU" sz="3600" dirty="0">
                <a:solidFill>
                  <a:srgbClr val="552DE2"/>
                </a:solidFill>
              </a:rPr>
              <a:t>надежность</a:t>
            </a:r>
            <a:r>
              <a:rPr lang="ru-RU" sz="3600" dirty="0"/>
              <a:t> НПФ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65180" y="1612555"/>
            <a:ext cx="3778471" cy="1023258"/>
          </a:xfrm>
          <a:prstGeom prst="roundRect">
            <a:avLst/>
          </a:prstGeom>
          <a:solidFill>
            <a:srgbClr val="FFFFFF">
              <a:alpha val="87843"/>
            </a:srgb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dirty="0"/>
              <a:t>НПФ обязаны соблюдать </a:t>
            </a:r>
            <a:r>
              <a:rPr lang="ru-RU" b="1" dirty="0"/>
              <a:t>финансовые нормативы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43599" y="1586865"/>
            <a:ext cx="3778471" cy="1023258"/>
          </a:xfrm>
          <a:prstGeom prst="roundRect">
            <a:avLst/>
          </a:prstGeom>
          <a:solidFill>
            <a:srgbClr val="FFFFFF">
              <a:alpha val="87843"/>
            </a:srgb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dirty="0"/>
              <a:t>Собственные средства НПФ </a:t>
            </a:r>
            <a:r>
              <a:rPr lang="ru-RU" b="1" dirty="0"/>
              <a:t>отделены</a:t>
            </a:r>
            <a:r>
              <a:rPr lang="ru-RU" dirty="0"/>
              <a:t> от средств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их клиентов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65179" y="4399299"/>
            <a:ext cx="3778471" cy="1023258"/>
          </a:xfrm>
          <a:prstGeom prst="roundRect">
            <a:avLst/>
          </a:prstGeom>
          <a:solidFill>
            <a:srgbClr val="FFFFFF">
              <a:alpha val="87843"/>
            </a:srgb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dirty="0"/>
              <a:t>НПФ обязаны </a:t>
            </a:r>
            <a:r>
              <a:rPr lang="ru-RU" b="1" dirty="0"/>
              <a:t>формировать резервы</a:t>
            </a:r>
            <a:r>
              <a:rPr lang="ru-RU" dirty="0"/>
              <a:t> для покрытия возможных рисков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43599" y="3017216"/>
            <a:ext cx="3778471" cy="1023258"/>
          </a:xfrm>
          <a:prstGeom prst="roundRect">
            <a:avLst/>
          </a:prstGeom>
          <a:solidFill>
            <a:srgbClr val="FFFFFF">
              <a:alpha val="87843"/>
            </a:srgb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dirty="0"/>
              <a:t>НПФ должны соблюдать </a:t>
            </a:r>
            <a:r>
              <a:rPr lang="ru-RU" b="1" dirty="0"/>
              <a:t>баланс риска и доходности</a:t>
            </a:r>
            <a:r>
              <a:rPr lang="en-US" b="1" dirty="0"/>
              <a:t/>
            </a:r>
            <a:br>
              <a:rPr lang="en-US" b="1" dirty="0"/>
            </a:br>
            <a:r>
              <a:rPr lang="ru-RU" dirty="0"/>
              <a:t>в инвестициях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65179" y="3005927"/>
            <a:ext cx="3778471" cy="1023258"/>
          </a:xfrm>
          <a:prstGeom prst="roundRect">
            <a:avLst/>
          </a:prstGeom>
          <a:solidFill>
            <a:srgbClr val="FFFFFF">
              <a:alpha val="87843"/>
            </a:srgb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dirty="0"/>
              <a:t>НПФ обязаны </a:t>
            </a:r>
            <a:r>
              <a:rPr lang="ru-RU" b="1" dirty="0"/>
              <a:t>проходить стресс-тесты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43599" y="4399299"/>
            <a:ext cx="3778471" cy="1023258"/>
          </a:xfrm>
          <a:prstGeom prst="roundRect">
            <a:avLst/>
          </a:prstGeom>
          <a:solidFill>
            <a:srgbClr val="FFFFFF">
              <a:alpha val="87843"/>
            </a:srgb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ru-RU" dirty="0"/>
              <a:t>Банк России регулярно проводит </a:t>
            </a:r>
            <a:r>
              <a:rPr lang="ru-RU" b="1" dirty="0"/>
              <a:t>проверки НПФ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69821" y="1691200"/>
            <a:ext cx="268994" cy="268994"/>
            <a:chOff x="3516111" y="1757993"/>
            <a:chExt cx="268994" cy="268994"/>
          </a:xfrm>
        </p:grpSpPr>
        <p:sp>
          <p:nvSpPr>
            <p:cNvPr id="7" name="Овал 6"/>
            <p:cNvSpPr/>
            <p:nvPr/>
          </p:nvSpPr>
          <p:spPr>
            <a:xfrm>
              <a:off x="3518154" y="1764735"/>
              <a:ext cx="255303" cy="255303"/>
            </a:xfrm>
            <a:prstGeom prst="ellipse">
              <a:avLst/>
            </a:prstGeom>
            <a:solidFill>
              <a:schemeClr val="bg1"/>
            </a:solidFill>
            <a:ln w="6345" cap="flat">
              <a:noFill/>
              <a:prstDash val="solid"/>
              <a:miter/>
            </a:ln>
          </p:spPr>
          <p:txBody>
  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/>
            </a:p>
          </p:txBody>
        </p:sp>
        <p:sp>
          <p:nvSpPr>
            <p:cNvPr id="20" name="Graphic 16">
              <a:extLst>
                <a:ext uri="{FF2B5EF4-FFF2-40B4-BE49-F238E27FC236}">
                  <a16:creationId xmlns:a16="http://schemas.microsoft.com/office/drawing/2014/main" xmlns="" id="{A8144D96-E332-EB22-7FC2-0CA0E4E8D892}"/>
                </a:ext>
              </a:extLst>
            </p:cNvPr>
            <p:cNvSpPr/>
            <p:nvPr/>
          </p:nvSpPr>
          <p:spPr>
            <a:xfrm>
              <a:off x="3516111" y="1757993"/>
              <a:ext cx="268994" cy="268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6274" y="8511"/>
                  </a:moveTo>
                  <a:lnTo>
                    <a:pt x="10424" y="14361"/>
                  </a:lnTo>
                  <a:cubicBezTo>
                    <a:pt x="10248" y="14537"/>
                    <a:pt x="10018" y="14625"/>
                    <a:pt x="9787" y="14625"/>
                  </a:cubicBezTo>
                  <a:cubicBezTo>
                    <a:pt x="9557" y="14625"/>
                    <a:pt x="9327" y="14537"/>
                    <a:pt x="9151" y="14361"/>
                  </a:cubicBezTo>
                  <a:lnTo>
                    <a:pt x="6226" y="11436"/>
                  </a:lnTo>
                  <a:cubicBezTo>
                    <a:pt x="5874" y="11084"/>
                    <a:pt x="5874" y="10516"/>
                    <a:pt x="6226" y="10164"/>
                  </a:cubicBezTo>
                  <a:cubicBezTo>
                    <a:pt x="6578" y="9812"/>
                    <a:pt x="7147" y="9812"/>
                    <a:pt x="7499" y="10164"/>
                  </a:cubicBezTo>
                  <a:lnTo>
                    <a:pt x="9787" y="12452"/>
                  </a:lnTo>
                  <a:lnTo>
                    <a:pt x="15001" y="7239"/>
                  </a:lnTo>
                  <a:cubicBezTo>
                    <a:pt x="15353" y="6887"/>
                    <a:pt x="15922" y="6887"/>
                    <a:pt x="16274" y="7239"/>
                  </a:cubicBezTo>
                  <a:cubicBezTo>
                    <a:pt x="16626" y="7591"/>
                    <a:pt x="16626" y="8159"/>
                    <a:pt x="16274" y="8511"/>
                  </a:cubicBezTo>
                  <a:close/>
                </a:path>
              </a:pathLst>
            </a:custGeom>
            <a:solidFill>
              <a:srgbClr val="552DE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30682" y="3082535"/>
            <a:ext cx="268994" cy="268994"/>
            <a:chOff x="3516111" y="1757993"/>
            <a:chExt cx="268994" cy="268994"/>
          </a:xfrm>
        </p:grpSpPr>
        <p:sp>
          <p:nvSpPr>
            <p:cNvPr id="22" name="Овал 21"/>
            <p:cNvSpPr/>
            <p:nvPr/>
          </p:nvSpPr>
          <p:spPr>
            <a:xfrm>
              <a:off x="3518154" y="1764735"/>
              <a:ext cx="255303" cy="255303"/>
            </a:xfrm>
            <a:prstGeom prst="ellipse">
              <a:avLst/>
            </a:prstGeom>
            <a:solidFill>
              <a:schemeClr val="bg1"/>
            </a:solidFill>
            <a:ln w="6345" cap="flat">
              <a:noFill/>
              <a:prstDash val="solid"/>
              <a:miter/>
            </a:ln>
          </p:spPr>
          <p:txBody>
  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/>
            </a:p>
          </p:txBody>
        </p:sp>
        <p:sp>
          <p:nvSpPr>
            <p:cNvPr id="23" name="Graphic 16">
              <a:extLst>
                <a:ext uri="{FF2B5EF4-FFF2-40B4-BE49-F238E27FC236}">
                  <a16:creationId xmlns:a16="http://schemas.microsoft.com/office/drawing/2014/main" xmlns="" id="{A8144D96-E332-EB22-7FC2-0CA0E4E8D892}"/>
                </a:ext>
              </a:extLst>
            </p:cNvPr>
            <p:cNvSpPr/>
            <p:nvPr/>
          </p:nvSpPr>
          <p:spPr>
            <a:xfrm>
              <a:off x="3516111" y="1757993"/>
              <a:ext cx="268994" cy="268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6274" y="8511"/>
                  </a:moveTo>
                  <a:lnTo>
                    <a:pt x="10424" y="14361"/>
                  </a:lnTo>
                  <a:cubicBezTo>
                    <a:pt x="10248" y="14537"/>
                    <a:pt x="10018" y="14625"/>
                    <a:pt x="9787" y="14625"/>
                  </a:cubicBezTo>
                  <a:cubicBezTo>
                    <a:pt x="9557" y="14625"/>
                    <a:pt x="9327" y="14537"/>
                    <a:pt x="9151" y="14361"/>
                  </a:cubicBezTo>
                  <a:lnTo>
                    <a:pt x="6226" y="11436"/>
                  </a:lnTo>
                  <a:cubicBezTo>
                    <a:pt x="5874" y="11084"/>
                    <a:pt x="5874" y="10516"/>
                    <a:pt x="6226" y="10164"/>
                  </a:cubicBezTo>
                  <a:cubicBezTo>
                    <a:pt x="6578" y="9812"/>
                    <a:pt x="7147" y="9812"/>
                    <a:pt x="7499" y="10164"/>
                  </a:cubicBezTo>
                  <a:lnTo>
                    <a:pt x="9787" y="12452"/>
                  </a:lnTo>
                  <a:lnTo>
                    <a:pt x="15001" y="7239"/>
                  </a:lnTo>
                  <a:cubicBezTo>
                    <a:pt x="15353" y="6887"/>
                    <a:pt x="15922" y="6887"/>
                    <a:pt x="16274" y="7239"/>
                  </a:cubicBezTo>
                  <a:cubicBezTo>
                    <a:pt x="16626" y="7591"/>
                    <a:pt x="16626" y="8159"/>
                    <a:pt x="16274" y="8511"/>
                  </a:cubicBezTo>
                  <a:close/>
                </a:path>
              </a:pathLst>
            </a:custGeom>
            <a:solidFill>
              <a:srgbClr val="552DE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030682" y="4468408"/>
            <a:ext cx="268994" cy="268994"/>
            <a:chOff x="3516111" y="1757993"/>
            <a:chExt cx="268994" cy="268994"/>
          </a:xfrm>
        </p:grpSpPr>
        <p:sp>
          <p:nvSpPr>
            <p:cNvPr id="25" name="Овал 24"/>
            <p:cNvSpPr/>
            <p:nvPr/>
          </p:nvSpPr>
          <p:spPr>
            <a:xfrm>
              <a:off x="3518154" y="1764735"/>
              <a:ext cx="255303" cy="255303"/>
            </a:xfrm>
            <a:prstGeom prst="ellipse">
              <a:avLst/>
            </a:prstGeom>
            <a:solidFill>
              <a:schemeClr val="bg1"/>
            </a:solidFill>
            <a:ln w="6345" cap="flat">
              <a:noFill/>
              <a:prstDash val="solid"/>
              <a:miter/>
            </a:ln>
          </p:spPr>
          <p:txBody>
  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xmlns="" id="{A8144D96-E332-EB22-7FC2-0CA0E4E8D892}"/>
                </a:ext>
              </a:extLst>
            </p:cNvPr>
            <p:cNvSpPr/>
            <p:nvPr/>
          </p:nvSpPr>
          <p:spPr>
            <a:xfrm>
              <a:off x="3516111" y="1757993"/>
              <a:ext cx="268994" cy="268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6274" y="8511"/>
                  </a:moveTo>
                  <a:lnTo>
                    <a:pt x="10424" y="14361"/>
                  </a:lnTo>
                  <a:cubicBezTo>
                    <a:pt x="10248" y="14537"/>
                    <a:pt x="10018" y="14625"/>
                    <a:pt x="9787" y="14625"/>
                  </a:cubicBezTo>
                  <a:cubicBezTo>
                    <a:pt x="9557" y="14625"/>
                    <a:pt x="9327" y="14537"/>
                    <a:pt x="9151" y="14361"/>
                  </a:cubicBezTo>
                  <a:lnTo>
                    <a:pt x="6226" y="11436"/>
                  </a:lnTo>
                  <a:cubicBezTo>
                    <a:pt x="5874" y="11084"/>
                    <a:pt x="5874" y="10516"/>
                    <a:pt x="6226" y="10164"/>
                  </a:cubicBezTo>
                  <a:cubicBezTo>
                    <a:pt x="6578" y="9812"/>
                    <a:pt x="7147" y="9812"/>
                    <a:pt x="7499" y="10164"/>
                  </a:cubicBezTo>
                  <a:lnTo>
                    <a:pt x="9787" y="12452"/>
                  </a:lnTo>
                  <a:lnTo>
                    <a:pt x="15001" y="7239"/>
                  </a:lnTo>
                  <a:cubicBezTo>
                    <a:pt x="15353" y="6887"/>
                    <a:pt x="15922" y="6887"/>
                    <a:pt x="16274" y="7239"/>
                  </a:cubicBezTo>
                  <a:cubicBezTo>
                    <a:pt x="16626" y="7591"/>
                    <a:pt x="16626" y="8159"/>
                    <a:pt x="16274" y="8511"/>
                  </a:cubicBezTo>
                  <a:close/>
                </a:path>
              </a:pathLst>
            </a:custGeom>
            <a:solidFill>
              <a:srgbClr val="552DE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209101" y="1691200"/>
            <a:ext cx="268994" cy="268994"/>
            <a:chOff x="3516111" y="1757993"/>
            <a:chExt cx="268994" cy="268994"/>
          </a:xfrm>
        </p:grpSpPr>
        <p:sp>
          <p:nvSpPr>
            <p:cNvPr id="28" name="Овал 27"/>
            <p:cNvSpPr/>
            <p:nvPr/>
          </p:nvSpPr>
          <p:spPr>
            <a:xfrm>
              <a:off x="3518154" y="1764735"/>
              <a:ext cx="255303" cy="255303"/>
            </a:xfrm>
            <a:prstGeom prst="ellipse">
              <a:avLst/>
            </a:prstGeom>
            <a:solidFill>
              <a:schemeClr val="bg1"/>
            </a:solidFill>
            <a:ln w="6345" cap="flat">
              <a:noFill/>
              <a:prstDash val="solid"/>
              <a:miter/>
            </a:ln>
          </p:spPr>
          <p:txBody>
  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/>
            </a:p>
          </p:txBody>
        </p:sp>
        <p:sp>
          <p:nvSpPr>
            <p:cNvPr id="29" name="Graphic 16">
              <a:extLst>
                <a:ext uri="{FF2B5EF4-FFF2-40B4-BE49-F238E27FC236}">
                  <a16:creationId xmlns:a16="http://schemas.microsoft.com/office/drawing/2014/main" xmlns="" id="{A8144D96-E332-EB22-7FC2-0CA0E4E8D892}"/>
                </a:ext>
              </a:extLst>
            </p:cNvPr>
            <p:cNvSpPr/>
            <p:nvPr/>
          </p:nvSpPr>
          <p:spPr>
            <a:xfrm>
              <a:off x="3516111" y="1757993"/>
              <a:ext cx="268994" cy="268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6274" y="8511"/>
                  </a:moveTo>
                  <a:lnTo>
                    <a:pt x="10424" y="14361"/>
                  </a:lnTo>
                  <a:cubicBezTo>
                    <a:pt x="10248" y="14537"/>
                    <a:pt x="10018" y="14625"/>
                    <a:pt x="9787" y="14625"/>
                  </a:cubicBezTo>
                  <a:cubicBezTo>
                    <a:pt x="9557" y="14625"/>
                    <a:pt x="9327" y="14537"/>
                    <a:pt x="9151" y="14361"/>
                  </a:cubicBezTo>
                  <a:lnTo>
                    <a:pt x="6226" y="11436"/>
                  </a:lnTo>
                  <a:cubicBezTo>
                    <a:pt x="5874" y="11084"/>
                    <a:pt x="5874" y="10516"/>
                    <a:pt x="6226" y="10164"/>
                  </a:cubicBezTo>
                  <a:cubicBezTo>
                    <a:pt x="6578" y="9812"/>
                    <a:pt x="7147" y="9812"/>
                    <a:pt x="7499" y="10164"/>
                  </a:cubicBezTo>
                  <a:lnTo>
                    <a:pt x="9787" y="12452"/>
                  </a:lnTo>
                  <a:lnTo>
                    <a:pt x="15001" y="7239"/>
                  </a:lnTo>
                  <a:cubicBezTo>
                    <a:pt x="15353" y="6887"/>
                    <a:pt x="15922" y="6887"/>
                    <a:pt x="16274" y="7239"/>
                  </a:cubicBezTo>
                  <a:cubicBezTo>
                    <a:pt x="16626" y="7591"/>
                    <a:pt x="16626" y="8159"/>
                    <a:pt x="16274" y="8511"/>
                  </a:cubicBezTo>
                  <a:close/>
                </a:path>
              </a:pathLst>
            </a:custGeom>
            <a:solidFill>
              <a:srgbClr val="552DE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209101" y="3082535"/>
            <a:ext cx="268994" cy="268994"/>
            <a:chOff x="3516111" y="1757993"/>
            <a:chExt cx="268994" cy="268994"/>
          </a:xfrm>
        </p:grpSpPr>
        <p:sp>
          <p:nvSpPr>
            <p:cNvPr id="31" name="Овал 30"/>
            <p:cNvSpPr/>
            <p:nvPr/>
          </p:nvSpPr>
          <p:spPr>
            <a:xfrm>
              <a:off x="3518154" y="1764735"/>
              <a:ext cx="255303" cy="255303"/>
            </a:xfrm>
            <a:prstGeom prst="ellipse">
              <a:avLst/>
            </a:prstGeom>
            <a:solidFill>
              <a:schemeClr val="bg1"/>
            </a:solidFill>
            <a:ln w="6345" cap="flat">
              <a:noFill/>
              <a:prstDash val="solid"/>
              <a:miter/>
            </a:ln>
          </p:spPr>
          <p:txBody>
  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/>
            </a:p>
          </p:txBody>
        </p:sp>
        <p:sp>
          <p:nvSpPr>
            <p:cNvPr id="32" name="Graphic 16">
              <a:extLst>
                <a:ext uri="{FF2B5EF4-FFF2-40B4-BE49-F238E27FC236}">
                  <a16:creationId xmlns:a16="http://schemas.microsoft.com/office/drawing/2014/main" xmlns="" id="{A8144D96-E332-EB22-7FC2-0CA0E4E8D892}"/>
                </a:ext>
              </a:extLst>
            </p:cNvPr>
            <p:cNvSpPr/>
            <p:nvPr/>
          </p:nvSpPr>
          <p:spPr>
            <a:xfrm>
              <a:off x="3516111" y="1757993"/>
              <a:ext cx="268994" cy="268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6274" y="8511"/>
                  </a:moveTo>
                  <a:lnTo>
                    <a:pt x="10424" y="14361"/>
                  </a:lnTo>
                  <a:cubicBezTo>
                    <a:pt x="10248" y="14537"/>
                    <a:pt x="10018" y="14625"/>
                    <a:pt x="9787" y="14625"/>
                  </a:cubicBezTo>
                  <a:cubicBezTo>
                    <a:pt x="9557" y="14625"/>
                    <a:pt x="9327" y="14537"/>
                    <a:pt x="9151" y="14361"/>
                  </a:cubicBezTo>
                  <a:lnTo>
                    <a:pt x="6226" y="11436"/>
                  </a:lnTo>
                  <a:cubicBezTo>
                    <a:pt x="5874" y="11084"/>
                    <a:pt x="5874" y="10516"/>
                    <a:pt x="6226" y="10164"/>
                  </a:cubicBezTo>
                  <a:cubicBezTo>
                    <a:pt x="6578" y="9812"/>
                    <a:pt x="7147" y="9812"/>
                    <a:pt x="7499" y="10164"/>
                  </a:cubicBezTo>
                  <a:lnTo>
                    <a:pt x="9787" y="12452"/>
                  </a:lnTo>
                  <a:lnTo>
                    <a:pt x="15001" y="7239"/>
                  </a:lnTo>
                  <a:cubicBezTo>
                    <a:pt x="15353" y="6887"/>
                    <a:pt x="15922" y="6887"/>
                    <a:pt x="16274" y="7239"/>
                  </a:cubicBezTo>
                  <a:cubicBezTo>
                    <a:pt x="16626" y="7591"/>
                    <a:pt x="16626" y="8159"/>
                    <a:pt x="16274" y="8511"/>
                  </a:cubicBezTo>
                  <a:close/>
                </a:path>
              </a:pathLst>
            </a:custGeom>
            <a:solidFill>
              <a:srgbClr val="552DE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09101" y="4468408"/>
            <a:ext cx="268994" cy="268994"/>
            <a:chOff x="3516111" y="1757993"/>
            <a:chExt cx="268994" cy="268994"/>
          </a:xfrm>
        </p:grpSpPr>
        <p:sp>
          <p:nvSpPr>
            <p:cNvPr id="34" name="Овал 33"/>
            <p:cNvSpPr/>
            <p:nvPr/>
          </p:nvSpPr>
          <p:spPr>
            <a:xfrm>
              <a:off x="3518154" y="1764735"/>
              <a:ext cx="255303" cy="255303"/>
            </a:xfrm>
            <a:prstGeom prst="ellipse">
              <a:avLst/>
            </a:prstGeom>
            <a:solidFill>
              <a:schemeClr val="bg1"/>
            </a:solidFill>
            <a:ln w="6345" cap="flat">
              <a:noFill/>
              <a:prstDash val="solid"/>
              <a:miter/>
            </a:ln>
          </p:spPr>
          <p:txBody>
  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ru-RU"/>
            </a:p>
          </p:txBody>
        </p:sp>
        <p:sp>
          <p:nvSpPr>
            <p:cNvPr id="35" name="Graphic 16">
              <a:extLst>
                <a:ext uri="{FF2B5EF4-FFF2-40B4-BE49-F238E27FC236}">
                  <a16:creationId xmlns:a16="http://schemas.microsoft.com/office/drawing/2014/main" xmlns="" id="{A8144D96-E332-EB22-7FC2-0CA0E4E8D892}"/>
                </a:ext>
              </a:extLst>
            </p:cNvPr>
            <p:cNvSpPr/>
            <p:nvPr/>
          </p:nvSpPr>
          <p:spPr>
            <a:xfrm>
              <a:off x="3516111" y="1757993"/>
              <a:ext cx="268994" cy="268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6274" y="8511"/>
                  </a:moveTo>
                  <a:lnTo>
                    <a:pt x="10424" y="14361"/>
                  </a:lnTo>
                  <a:cubicBezTo>
                    <a:pt x="10248" y="14537"/>
                    <a:pt x="10018" y="14625"/>
                    <a:pt x="9787" y="14625"/>
                  </a:cubicBezTo>
                  <a:cubicBezTo>
                    <a:pt x="9557" y="14625"/>
                    <a:pt x="9327" y="14537"/>
                    <a:pt x="9151" y="14361"/>
                  </a:cubicBezTo>
                  <a:lnTo>
                    <a:pt x="6226" y="11436"/>
                  </a:lnTo>
                  <a:cubicBezTo>
                    <a:pt x="5874" y="11084"/>
                    <a:pt x="5874" y="10516"/>
                    <a:pt x="6226" y="10164"/>
                  </a:cubicBezTo>
                  <a:cubicBezTo>
                    <a:pt x="6578" y="9812"/>
                    <a:pt x="7147" y="9812"/>
                    <a:pt x="7499" y="10164"/>
                  </a:cubicBezTo>
                  <a:lnTo>
                    <a:pt x="9787" y="12452"/>
                  </a:lnTo>
                  <a:lnTo>
                    <a:pt x="15001" y="7239"/>
                  </a:lnTo>
                  <a:cubicBezTo>
                    <a:pt x="15353" y="6887"/>
                    <a:pt x="15922" y="6887"/>
                    <a:pt x="16274" y="7239"/>
                  </a:cubicBezTo>
                  <a:cubicBezTo>
                    <a:pt x="16626" y="7591"/>
                    <a:pt x="16626" y="8159"/>
                    <a:pt x="16274" y="8511"/>
                  </a:cubicBezTo>
                  <a:close/>
                </a:path>
              </a:pathLst>
            </a:custGeom>
            <a:solidFill>
              <a:srgbClr val="552DE2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082083" y="6126891"/>
            <a:ext cx="3332317" cy="421826"/>
          </a:xfrm>
          <a:prstGeom prst="rect">
            <a:avLst/>
          </a:prstGeom>
          <a:solidFill>
            <a:srgbClr val="FFFFF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896" y="6056831"/>
            <a:ext cx="1137086" cy="4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8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599225" y="4613833"/>
            <a:ext cx="2569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стали </a:t>
            </a:r>
            <a:r>
              <a:rPr lang="ru-RU" sz="2000" b="1" dirty="0"/>
              <a:t>операторами ПДС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66079" y="4613833"/>
            <a:ext cx="2467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договоров </a:t>
            </a:r>
            <a:r>
              <a:rPr lang="ru-RU" sz="2000" b="1" dirty="0"/>
              <a:t>заключено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407278" y="4613833"/>
            <a:ext cx="3417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человек </a:t>
            </a:r>
            <a:r>
              <a:rPr lang="ru-RU" sz="2000" b="1" dirty="0"/>
              <a:t>решили перевести </a:t>
            </a:r>
            <a:r>
              <a:rPr lang="ru-RU" sz="2000" dirty="0"/>
              <a:t>пенсионные накопления в ПДС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3A8D414-5715-4A93-983C-EE1690A704AF}"/>
              </a:ext>
            </a:extLst>
          </p:cNvPr>
          <p:cNvSpPr txBox="1"/>
          <p:nvPr/>
        </p:nvSpPr>
        <p:spPr>
          <a:xfrm>
            <a:off x="1876716" y="2446657"/>
            <a:ext cx="2014537" cy="2014537"/>
          </a:xfrm>
          <a:prstGeom prst="ellipse">
            <a:avLst/>
          </a:prstGeom>
          <a:solidFill>
            <a:srgbClr val="D3FF24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3200" b="1" dirty="0" smtClean="0">
                <a:latin typeface="Unbounded" pitchFamily="2" charset="-52"/>
              </a:rPr>
              <a:t>18 </a:t>
            </a:r>
            <a:endParaRPr lang="ru-RU" sz="3200" b="1" dirty="0">
              <a:latin typeface="Unbounded" pitchFamily="2" charset="-52"/>
            </a:endParaRPr>
          </a:p>
          <a:p>
            <a:pPr algn="ctr"/>
            <a:r>
              <a:rPr lang="ru-RU" sz="2400" dirty="0">
                <a:latin typeface="Unbounded" pitchFamily="2" charset="-52"/>
              </a:rPr>
              <a:t>НПФ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3A8D414-5715-4A93-983C-EE1690A704AF}"/>
              </a:ext>
            </a:extLst>
          </p:cNvPr>
          <p:cNvSpPr txBox="1"/>
          <p:nvPr/>
        </p:nvSpPr>
        <p:spPr>
          <a:xfrm>
            <a:off x="4992622" y="2503619"/>
            <a:ext cx="2014537" cy="2014537"/>
          </a:xfrm>
          <a:prstGeom prst="ellipse">
            <a:avLst/>
          </a:prstGeom>
          <a:solidFill>
            <a:srgbClr val="D3FF24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b="1" dirty="0">
                <a:latin typeface="Unbounded" pitchFamily="2" charset="-52"/>
              </a:rPr>
              <a:t>&gt;</a:t>
            </a:r>
            <a:r>
              <a:rPr lang="ru-RU" sz="3200" b="1" dirty="0">
                <a:latin typeface="Unbounded" pitchFamily="2" charset="-52"/>
              </a:rPr>
              <a:t> </a:t>
            </a:r>
            <a:r>
              <a:rPr lang="ru-RU" sz="3200" b="1" dirty="0" smtClean="0">
                <a:latin typeface="Unbounded" pitchFamily="2" charset="-52"/>
              </a:rPr>
              <a:t>342 </a:t>
            </a:r>
            <a:endParaRPr lang="ru-RU" sz="3200" b="1" dirty="0">
              <a:latin typeface="Unbounded" pitchFamily="2" charset="-52"/>
            </a:endParaRPr>
          </a:p>
          <a:p>
            <a:pPr algn="ctr"/>
            <a:r>
              <a:rPr lang="ru-RU" sz="2400" dirty="0">
                <a:latin typeface="Unbounded" pitchFamily="2" charset="-52"/>
              </a:rPr>
              <a:t>тыс.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3A8D414-5715-4A93-983C-EE1690A704AF}"/>
              </a:ext>
            </a:extLst>
          </p:cNvPr>
          <p:cNvSpPr txBox="1"/>
          <p:nvPr/>
        </p:nvSpPr>
        <p:spPr>
          <a:xfrm>
            <a:off x="8108528" y="2503619"/>
            <a:ext cx="2014537" cy="2014537"/>
          </a:xfrm>
          <a:prstGeom prst="ellipse">
            <a:avLst/>
          </a:prstGeom>
          <a:solidFill>
            <a:srgbClr val="D3FF24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b="1" dirty="0">
                <a:latin typeface="Unbounded" pitchFamily="2" charset="-52"/>
              </a:rPr>
              <a:t>&gt;</a:t>
            </a:r>
            <a:r>
              <a:rPr lang="ru-RU" sz="3200" b="1" dirty="0">
                <a:latin typeface="Unbounded" pitchFamily="2" charset="-52"/>
              </a:rPr>
              <a:t> </a:t>
            </a:r>
            <a:r>
              <a:rPr lang="ru-RU" sz="3200" b="1" dirty="0" smtClean="0">
                <a:latin typeface="Unbounded" pitchFamily="2" charset="-52"/>
              </a:rPr>
              <a:t>42 </a:t>
            </a:r>
            <a:endParaRPr lang="ru-RU" sz="3200" b="1" dirty="0">
              <a:latin typeface="Unbounded" pitchFamily="2" charset="-52"/>
            </a:endParaRPr>
          </a:p>
          <a:p>
            <a:pPr algn="ctr"/>
            <a:r>
              <a:rPr lang="ru-RU" sz="2400" dirty="0">
                <a:latin typeface="Unbounded" pitchFamily="2" charset="-52"/>
              </a:rPr>
              <a:t>тыс.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3171" y="1626299"/>
            <a:ext cx="287097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2800" dirty="0">
                <a:latin typeface="Unbounded" pitchFamily="2" charset="-52"/>
                <a:ea typeface="+mj-ea"/>
                <a:cs typeface="Arial" panose="020B0604020202020204" pitchFamily="34" charset="0"/>
              </a:rPr>
              <a:t>С 01.01.2024: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1FB7960-FC95-D70D-C1A7-A2318343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 программы долгосрочных сбережений </a:t>
            </a:r>
            <a:br>
              <a:rPr lang="ru-RU" dirty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82083" y="6126891"/>
            <a:ext cx="3591517" cy="421826"/>
          </a:xfrm>
          <a:prstGeom prst="rect">
            <a:avLst/>
          </a:prstGeom>
          <a:solidFill>
            <a:srgbClr val="FFFFF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896" y="6056831"/>
            <a:ext cx="1137086" cy="4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6FBA2F9E-A3AB-BCA7-1730-A2FDA56CCEF7}"/>
              </a:ext>
            </a:extLst>
          </p:cNvPr>
          <p:cNvSpPr/>
          <p:nvPr/>
        </p:nvSpPr>
        <p:spPr>
          <a:xfrm rot="10800000" flipH="1" flipV="1">
            <a:off x="6279961" y="3939668"/>
            <a:ext cx="4454460" cy="58347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9FF8B"/>
          </a:solidFill>
          <a:ln w="1725" cap="flat">
            <a:solidFill>
              <a:srgbClr val="D3FF24"/>
            </a:solidFill>
            <a:prstDash val="solid"/>
            <a:miter/>
          </a:ln>
        </p:spPr>
        <p:txBody>
          <a:bodyPr lIns="252000" tIns="72000" rIns="72000" bIns="72000" rtlCol="0" anchor="ctr"/>
          <a:lstStyle/>
          <a:p>
            <a:pPr marL="7701" marR="3080">
              <a:lnSpc>
                <a:spcPct val="90000"/>
              </a:lnSpc>
              <a:spcBef>
                <a:spcPts val="600"/>
              </a:spcBef>
            </a:pPr>
            <a:r>
              <a:rPr lang="ru-RU" sz="1400" dirty="0"/>
              <a:t>Негосударственные пенсионные фонды</a:t>
            </a:r>
          </a:p>
        </p:txBody>
      </p:sp>
      <p:sp>
        <p:nvSpPr>
          <p:cNvPr id="33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CA12167D-DC3A-5DFE-0F1A-059D06054FFC}"/>
              </a:ext>
            </a:extLst>
          </p:cNvPr>
          <p:cNvSpPr/>
          <p:nvPr/>
        </p:nvSpPr>
        <p:spPr>
          <a:xfrm rot="10800000" flipH="1" flipV="1">
            <a:off x="6279961" y="1980332"/>
            <a:ext cx="4633768" cy="8183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9FF8B"/>
          </a:solidFill>
          <a:ln w="1725" cap="flat">
            <a:solidFill>
              <a:srgbClr val="D3FF24"/>
            </a:solidFill>
            <a:prstDash val="solid"/>
            <a:miter/>
          </a:ln>
        </p:spPr>
        <p:txBody>
          <a:bodyPr lIns="252000" tIns="72000" rIns="72000" bIns="72000" rtlCol="0" anchor="ctr"/>
          <a:lstStyle/>
          <a:p>
            <a:pPr marL="7701" marR="3080">
              <a:lnSpc>
                <a:spcPct val="90000"/>
              </a:lnSpc>
              <a:spcBef>
                <a:spcPts val="600"/>
              </a:spcBef>
            </a:pPr>
            <a:r>
              <a:rPr lang="ru-RU" sz="1400" dirty="0"/>
              <a:t>Дополнительная возможность сформировать долгосрочные сбережения</a:t>
            </a: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EB478E8-0C07-2B0C-1318-CD0B86D5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>
                <a:solidFill>
                  <a:srgbClr val="552DE2"/>
                </a:solidFill>
              </a:rPr>
              <a:t>Программа </a:t>
            </a:r>
            <a:r>
              <a:rPr lang="ru-RU" dirty="0"/>
              <a:t>долгосрочных сбережений</a:t>
            </a:r>
          </a:p>
        </p:txBody>
      </p:sp>
      <p:sp>
        <p:nvSpPr>
          <p:cNvPr id="10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CA12167D-DC3A-5DFE-0F1A-059D06054FFC}"/>
              </a:ext>
            </a:extLst>
          </p:cNvPr>
          <p:cNvSpPr/>
          <p:nvPr/>
        </p:nvSpPr>
        <p:spPr>
          <a:xfrm>
            <a:off x="1385373" y="1988142"/>
            <a:ext cx="4710627" cy="82931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lIns="360000" tIns="72000" rIns="72000" bIns="72000" rtlCol="0" anchor="ctr"/>
          <a:lstStyle/>
          <a:p>
            <a:pPr marL="7701" marR="3080" algn="r">
              <a:lnSpc>
                <a:spcPts val="1500"/>
              </a:lnSpc>
              <a:spcBef>
                <a:spcPts val="600"/>
              </a:spcBef>
            </a:pPr>
            <a:r>
              <a:rPr lang="ru-RU" sz="1600" b="1" dirty="0">
                <a:latin typeface="Formular" panose="02000000000000000000" pitchFamily="2" charset="-52"/>
                <a:cs typeface="Arial" panose="020B0604020202020204" pitchFamily="34" charset="0"/>
              </a:rPr>
              <a:t>Что такое программа долгосрочных сбережений?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72C770A-2E28-EAB5-0A67-785E3A5DB336}"/>
              </a:ext>
            </a:extLst>
          </p:cNvPr>
          <p:cNvGrpSpPr/>
          <p:nvPr/>
        </p:nvGrpSpPr>
        <p:grpSpPr>
          <a:xfrm>
            <a:off x="347411" y="1998371"/>
            <a:ext cx="723456" cy="748378"/>
            <a:chOff x="-415191" y="3102166"/>
            <a:chExt cx="863783" cy="999000"/>
          </a:xfrm>
        </p:grpSpPr>
        <p:sp>
          <p:nvSpPr>
            <p:cNvPr id="16" name="Полилиния: фигура 23">
              <a:extLst>
                <a:ext uri="{FF2B5EF4-FFF2-40B4-BE49-F238E27FC236}">
                  <a16:creationId xmlns:a16="http://schemas.microsoft.com/office/drawing/2014/main" xmlns="" id="{69BC4FE4-E8D4-5A2C-4845-90555A2BF128}"/>
                </a:ext>
              </a:extLst>
            </p:cNvPr>
            <p:cNvSpPr/>
            <p:nvPr/>
          </p:nvSpPr>
          <p:spPr>
            <a:xfrm>
              <a:off x="-415191" y="3102166"/>
              <a:ext cx="863783" cy="999000"/>
            </a:xfrm>
            <a:custGeom>
              <a:avLst/>
              <a:gdLst>
                <a:gd name="connsiteX0" fmla="*/ 336748 w 332991"/>
                <a:gd name="connsiteY0" fmla="*/ 170033 h 333094"/>
                <a:gd name="connsiteX1" fmla="*/ 302227 w 332991"/>
                <a:gd name="connsiteY1" fmla="*/ 271646 h 333094"/>
                <a:gd name="connsiteX2" fmla="*/ 277907 w 332991"/>
                <a:gd name="connsiteY2" fmla="*/ 297123 h 333094"/>
                <a:gd name="connsiteX3" fmla="*/ 170253 w 332991"/>
                <a:gd name="connsiteY3" fmla="*/ 336581 h 333094"/>
                <a:gd name="connsiteX4" fmla="*/ 70780 w 332991"/>
                <a:gd name="connsiteY4" fmla="*/ 303613 h 333094"/>
                <a:gd name="connsiteX5" fmla="*/ 38279 w 332991"/>
                <a:gd name="connsiteY5" fmla="*/ 271646 h 333094"/>
                <a:gd name="connsiteX6" fmla="*/ 3757 w 332991"/>
                <a:gd name="connsiteY6" fmla="*/ 170033 h 333094"/>
                <a:gd name="connsiteX7" fmla="*/ 170305 w 332991"/>
                <a:gd name="connsiteY7" fmla="*/ 3486 h 333094"/>
                <a:gd name="connsiteX8" fmla="*/ 336748 w 332991"/>
                <a:gd name="connsiteY8" fmla="*/ 170033 h 33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91" h="333094">
                  <a:moveTo>
                    <a:pt x="336748" y="170033"/>
                  </a:moveTo>
                  <a:cubicBezTo>
                    <a:pt x="336834" y="206798"/>
                    <a:pt x="324683" y="242545"/>
                    <a:pt x="302227" y="271646"/>
                  </a:cubicBezTo>
                  <a:cubicBezTo>
                    <a:pt x="295047" y="280967"/>
                    <a:pt x="286900" y="289511"/>
                    <a:pt x="277907" y="297123"/>
                  </a:cubicBezTo>
                  <a:cubicBezTo>
                    <a:pt x="247856" y="322651"/>
                    <a:pt x="209693" y="336650"/>
                    <a:pt x="170253" y="336581"/>
                  </a:cubicBezTo>
                  <a:cubicBezTo>
                    <a:pt x="134403" y="336650"/>
                    <a:pt x="99502" y="325067"/>
                    <a:pt x="70780" y="303613"/>
                  </a:cubicBezTo>
                  <a:cubicBezTo>
                    <a:pt x="58542" y="294499"/>
                    <a:pt x="47599" y="283728"/>
                    <a:pt x="38279" y="271646"/>
                  </a:cubicBezTo>
                  <a:cubicBezTo>
                    <a:pt x="15823" y="242528"/>
                    <a:pt x="3688" y="206798"/>
                    <a:pt x="3757" y="170033"/>
                  </a:cubicBezTo>
                  <a:cubicBezTo>
                    <a:pt x="3757" y="78052"/>
                    <a:pt x="78323" y="3486"/>
                    <a:pt x="170305" y="3486"/>
                  </a:cubicBezTo>
                  <a:cubicBezTo>
                    <a:pt x="262252" y="3538"/>
                    <a:pt x="336765" y="78086"/>
                    <a:pt x="336748" y="170033"/>
                  </a:cubicBezTo>
                  <a:close/>
                </a:path>
              </a:pathLst>
            </a:custGeom>
            <a:solidFill>
              <a:srgbClr val="FFCEB1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24">
              <a:extLst>
                <a:ext uri="{FF2B5EF4-FFF2-40B4-BE49-F238E27FC236}">
                  <a16:creationId xmlns:a16="http://schemas.microsoft.com/office/drawing/2014/main" xmlns="" id="{CCE35014-1DDD-2EBE-6C87-6F7B92B69382}"/>
                </a:ext>
              </a:extLst>
            </p:cNvPr>
            <p:cNvSpPr/>
            <p:nvPr/>
          </p:nvSpPr>
          <p:spPr>
            <a:xfrm>
              <a:off x="-186237" y="3258125"/>
              <a:ext cx="437554" cy="687080"/>
            </a:xfrm>
            <a:custGeom>
              <a:avLst/>
              <a:gdLst>
                <a:gd name="connsiteX0" fmla="*/ 154131 w 175660"/>
                <a:gd name="connsiteY0" fmla="*/ 177624 h 240349"/>
                <a:gd name="connsiteX1" fmla="*/ 152836 w 175660"/>
                <a:gd name="connsiteY1" fmla="*/ 176226 h 240349"/>
                <a:gd name="connsiteX2" fmla="*/ 141306 w 175660"/>
                <a:gd name="connsiteY2" fmla="*/ 172515 h 240349"/>
                <a:gd name="connsiteX3" fmla="*/ 124236 w 175660"/>
                <a:gd name="connsiteY3" fmla="*/ 170081 h 240349"/>
                <a:gd name="connsiteX4" fmla="*/ 121698 w 175660"/>
                <a:gd name="connsiteY4" fmla="*/ 169822 h 240349"/>
                <a:gd name="connsiteX5" fmla="*/ 119765 w 175660"/>
                <a:gd name="connsiteY5" fmla="*/ 169650 h 240349"/>
                <a:gd name="connsiteX6" fmla="*/ 117003 w 175660"/>
                <a:gd name="connsiteY6" fmla="*/ 149662 h 240349"/>
                <a:gd name="connsiteX7" fmla="*/ 117003 w 175660"/>
                <a:gd name="connsiteY7" fmla="*/ 147487 h 240349"/>
                <a:gd name="connsiteX8" fmla="*/ 117297 w 175660"/>
                <a:gd name="connsiteY8" fmla="*/ 136975 h 240349"/>
                <a:gd name="connsiteX9" fmla="*/ 117297 w 175660"/>
                <a:gd name="connsiteY9" fmla="*/ 136371 h 240349"/>
                <a:gd name="connsiteX10" fmla="*/ 125219 w 175660"/>
                <a:gd name="connsiteY10" fmla="*/ 136734 h 240349"/>
                <a:gd name="connsiteX11" fmla="*/ 141617 w 175660"/>
                <a:gd name="connsiteY11" fmla="*/ 93012 h 240349"/>
                <a:gd name="connsiteX12" fmla="*/ 146001 w 175660"/>
                <a:gd name="connsiteY12" fmla="*/ 71057 h 240349"/>
                <a:gd name="connsiteX13" fmla="*/ 140305 w 175660"/>
                <a:gd name="connsiteY13" fmla="*/ 52709 h 240349"/>
                <a:gd name="connsiteX14" fmla="*/ 134074 w 175660"/>
                <a:gd name="connsiteY14" fmla="*/ 47117 h 240349"/>
                <a:gd name="connsiteX15" fmla="*/ 132348 w 175660"/>
                <a:gd name="connsiteY15" fmla="*/ 45580 h 240349"/>
                <a:gd name="connsiteX16" fmla="*/ 68484 w 175660"/>
                <a:gd name="connsiteY16" fmla="*/ 21934 h 240349"/>
                <a:gd name="connsiteX17" fmla="*/ 26023 w 175660"/>
                <a:gd name="connsiteY17" fmla="*/ 4949 h 240349"/>
                <a:gd name="connsiteX18" fmla="*/ 48030 w 175660"/>
                <a:gd name="connsiteY18" fmla="*/ 9506 h 240349"/>
                <a:gd name="connsiteX19" fmla="*/ 25505 w 175660"/>
                <a:gd name="connsiteY19" fmla="*/ 8488 h 240349"/>
                <a:gd name="connsiteX20" fmla="*/ 17772 w 175660"/>
                <a:gd name="connsiteY20" fmla="*/ 21036 h 240349"/>
                <a:gd name="connsiteX21" fmla="*/ 17772 w 175660"/>
                <a:gd name="connsiteY21" fmla="*/ 21140 h 240349"/>
                <a:gd name="connsiteX22" fmla="*/ 17772 w 175660"/>
                <a:gd name="connsiteY22" fmla="*/ 21140 h 240349"/>
                <a:gd name="connsiteX23" fmla="*/ 17772 w 175660"/>
                <a:gd name="connsiteY23" fmla="*/ 21140 h 240349"/>
                <a:gd name="connsiteX24" fmla="*/ 17772 w 175660"/>
                <a:gd name="connsiteY24" fmla="*/ 21295 h 240349"/>
                <a:gd name="connsiteX25" fmla="*/ 17289 w 175660"/>
                <a:gd name="connsiteY25" fmla="*/ 23418 h 240349"/>
                <a:gd name="connsiteX26" fmla="*/ 17289 w 175660"/>
                <a:gd name="connsiteY26" fmla="*/ 23746 h 240349"/>
                <a:gd name="connsiteX27" fmla="*/ 17289 w 175660"/>
                <a:gd name="connsiteY27" fmla="*/ 23832 h 240349"/>
                <a:gd name="connsiteX28" fmla="*/ 17289 w 175660"/>
                <a:gd name="connsiteY28" fmla="*/ 23832 h 240349"/>
                <a:gd name="connsiteX29" fmla="*/ 16875 w 175660"/>
                <a:gd name="connsiteY29" fmla="*/ 36985 h 240349"/>
                <a:gd name="connsiteX30" fmla="*/ 34135 w 175660"/>
                <a:gd name="connsiteY30" fmla="*/ 58612 h 240349"/>
                <a:gd name="connsiteX31" fmla="*/ 41385 w 175660"/>
                <a:gd name="connsiteY31" fmla="*/ 56886 h 240349"/>
                <a:gd name="connsiteX32" fmla="*/ 38796 w 175660"/>
                <a:gd name="connsiteY32" fmla="*/ 66310 h 240349"/>
                <a:gd name="connsiteX33" fmla="*/ 64065 w 175660"/>
                <a:gd name="connsiteY33" fmla="*/ 116194 h 240349"/>
                <a:gd name="connsiteX34" fmla="*/ 76372 w 175660"/>
                <a:gd name="connsiteY34" fmla="*/ 124634 h 240349"/>
                <a:gd name="connsiteX35" fmla="*/ 76372 w 175660"/>
                <a:gd name="connsiteY35" fmla="*/ 124634 h 240349"/>
                <a:gd name="connsiteX36" fmla="*/ 64290 w 175660"/>
                <a:gd name="connsiteY36" fmla="*/ 166784 h 240349"/>
                <a:gd name="connsiteX37" fmla="*/ 54365 w 175660"/>
                <a:gd name="connsiteY37" fmla="*/ 168148 h 240349"/>
                <a:gd name="connsiteX38" fmla="*/ 54365 w 175660"/>
                <a:gd name="connsiteY38" fmla="*/ 168148 h 240349"/>
                <a:gd name="connsiteX39" fmla="*/ 26006 w 175660"/>
                <a:gd name="connsiteY39" fmla="*/ 175242 h 240349"/>
                <a:gd name="connsiteX40" fmla="*/ 25713 w 175660"/>
                <a:gd name="connsiteY40" fmla="*/ 175363 h 240349"/>
                <a:gd name="connsiteX41" fmla="*/ 18808 w 175660"/>
                <a:gd name="connsiteY41" fmla="*/ 179229 h 240349"/>
                <a:gd name="connsiteX42" fmla="*/ 18808 w 175660"/>
                <a:gd name="connsiteY42" fmla="*/ 179229 h 240349"/>
                <a:gd name="connsiteX43" fmla="*/ 18808 w 175660"/>
                <a:gd name="connsiteY43" fmla="*/ 179229 h 240349"/>
                <a:gd name="connsiteX44" fmla="*/ 16564 w 175660"/>
                <a:gd name="connsiteY44" fmla="*/ 181559 h 240349"/>
                <a:gd name="connsiteX45" fmla="*/ 15840 w 175660"/>
                <a:gd name="connsiteY45" fmla="*/ 182612 h 240349"/>
                <a:gd name="connsiteX46" fmla="*/ 3757 w 175660"/>
                <a:gd name="connsiteY46" fmla="*/ 215873 h 240349"/>
                <a:gd name="connsiteX47" fmla="*/ 88127 w 175660"/>
                <a:gd name="connsiteY47" fmla="*/ 243836 h 240349"/>
                <a:gd name="connsiteX48" fmla="*/ 179418 w 175660"/>
                <a:gd name="connsiteY48" fmla="*/ 210367 h 240349"/>
                <a:gd name="connsiteX49" fmla="*/ 154131 w 175660"/>
                <a:gd name="connsiteY49" fmla="*/ 177624 h 2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5660" h="240349">
                  <a:moveTo>
                    <a:pt x="154131" y="177624"/>
                  </a:moveTo>
                  <a:lnTo>
                    <a:pt x="152836" y="176226"/>
                  </a:lnTo>
                  <a:cubicBezTo>
                    <a:pt x="150921" y="174759"/>
                    <a:pt x="149005" y="173844"/>
                    <a:pt x="141306" y="172515"/>
                  </a:cubicBezTo>
                  <a:cubicBezTo>
                    <a:pt x="137388" y="171859"/>
                    <a:pt x="131951" y="171082"/>
                    <a:pt x="124236" y="170081"/>
                  </a:cubicBezTo>
                  <a:cubicBezTo>
                    <a:pt x="124236" y="170081"/>
                    <a:pt x="122510" y="169891"/>
                    <a:pt x="121698" y="169822"/>
                  </a:cubicBezTo>
                  <a:lnTo>
                    <a:pt x="119765" y="169650"/>
                  </a:lnTo>
                  <a:cubicBezTo>
                    <a:pt x="117556" y="168493"/>
                    <a:pt x="116986" y="159293"/>
                    <a:pt x="117003" y="149662"/>
                  </a:cubicBezTo>
                  <a:cubicBezTo>
                    <a:pt x="117003" y="148937"/>
                    <a:pt x="117003" y="148212"/>
                    <a:pt x="117003" y="147487"/>
                  </a:cubicBezTo>
                  <a:cubicBezTo>
                    <a:pt x="117003" y="143828"/>
                    <a:pt x="117159" y="140220"/>
                    <a:pt x="117297" y="136975"/>
                  </a:cubicBezTo>
                  <a:cubicBezTo>
                    <a:pt x="117297" y="136768"/>
                    <a:pt x="117297" y="136578"/>
                    <a:pt x="117297" y="136371"/>
                  </a:cubicBezTo>
                  <a:cubicBezTo>
                    <a:pt x="122061" y="136768"/>
                    <a:pt x="125219" y="136734"/>
                    <a:pt x="125219" y="136734"/>
                  </a:cubicBezTo>
                  <a:cubicBezTo>
                    <a:pt x="134092" y="136026"/>
                    <a:pt x="139632" y="112241"/>
                    <a:pt x="141617" y="93012"/>
                  </a:cubicBezTo>
                  <a:cubicBezTo>
                    <a:pt x="144344" y="86005"/>
                    <a:pt x="145829" y="78583"/>
                    <a:pt x="146001" y="71057"/>
                  </a:cubicBezTo>
                  <a:cubicBezTo>
                    <a:pt x="146295" y="64463"/>
                    <a:pt x="144275" y="57974"/>
                    <a:pt x="140305" y="52709"/>
                  </a:cubicBezTo>
                  <a:cubicBezTo>
                    <a:pt x="138562" y="50500"/>
                    <a:pt x="136456" y="48601"/>
                    <a:pt x="134074" y="47117"/>
                  </a:cubicBezTo>
                  <a:cubicBezTo>
                    <a:pt x="133522" y="46564"/>
                    <a:pt x="132952" y="46064"/>
                    <a:pt x="132348" y="45580"/>
                  </a:cubicBezTo>
                  <a:cubicBezTo>
                    <a:pt x="124098" y="36415"/>
                    <a:pt x="90543" y="2067"/>
                    <a:pt x="68484" y="21934"/>
                  </a:cubicBezTo>
                  <a:cubicBezTo>
                    <a:pt x="67915" y="19949"/>
                    <a:pt x="60752" y="-2352"/>
                    <a:pt x="26023" y="4949"/>
                  </a:cubicBezTo>
                  <a:cubicBezTo>
                    <a:pt x="28181" y="4725"/>
                    <a:pt x="43577" y="3223"/>
                    <a:pt x="48030" y="9506"/>
                  </a:cubicBezTo>
                  <a:cubicBezTo>
                    <a:pt x="47426" y="9247"/>
                    <a:pt x="33980" y="3275"/>
                    <a:pt x="25505" y="8488"/>
                  </a:cubicBezTo>
                  <a:cubicBezTo>
                    <a:pt x="21587" y="10870"/>
                    <a:pt x="19153" y="15823"/>
                    <a:pt x="17772" y="21036"/>
                  </a:cubicBezTo>
                  <a:cubicBezTo>
                    <a:pt x="17772" y="21036"/>
                    <a:pt x="17772" y="21036"/>
                    <a:pt x="17772" y="21140"/>
                  </a:cubicBezTo>
                  <a:cubicBezTo>
                    <a:pt x="17772" y="21243"/>
                    <a:pt x="17772" y="21140"/>
                    <a:pt x="17772" y="21140"/>
                  </a:cubicBezTo>
                  <a:lnTo>
                    <a:pt x="17772" y="21140"/>
                  </a:lnTo>
                  <a:cubicBezTo>
                    <a:pt x="17772" y="21192"/>
                    <a:pt x="17772" y="21243"/>
                    <a:pt x="17772" y="21295"/>
                  </a:cubicBezTo>
                  <a:cubicBezTo>
                    <a:pt x="17617" y="22003"/>
                    <a:pt x="17445" y="22710"/>
                    <a:pt x="17289" y="23418"/>
                  </a:cubicBezTo>
                  <a:cubicBezTo>
                    <a:pt x="17289" y="23521"/>
                    <a:pt x="17289" y="23625"/>
                    <a:pt x="17289" y="23746"/>
                  </a:cubicBezTo>
                  <a:cubicBezTo>
                    <a:pt x="17289" y="23867"/>
                    <a:pt x="17289" y="23746"/>
                    <a:pt x="17289" y="23832"/>
                  </a:cubicBezTo>
                  <a:lnTo>
                    <a:pt x="17289" y="23832"/>
                  </a:lnTo>
                  <a:cubicBezTo>
                    <a:pt x="16340" y="28148"/>
                    <a:pt x="16202" y="32618"/>
                    <a:pt x="16875" y="36985"/>
                  </a:cubicBezTo>
                  <a:cubicBezTo>
                    <a:pt x="18169" y="42422"/>
                    <a:pt x="27749" y="58612"/>
                    <a:pt x="34135" y="58612"/>
                  </a:cubicBezTo>
                  <a:cubicBezTo>
                    <a:pt x="36639" y="58526"/>
                    <a:pt x="39107" y="57939"/>
                    <a:pt x="41385" y="56886"/>
                  </a:cubicBezTo>
                  <a:cubicBezTo>
                    <a:pt x="40332" y="59976"/>
                    <a:pt x="39469" y="63117"/>
                    <a:pt x="38796" y="66310"/>
                  </a:cubicBezTo>
                  <a:cubicBezTo>
                    <a:pt x="32047" y="98053"/>
                    <a:pt x="53139" y="122166"/>
                    <a:pt x="64065" y="116194"/>
                  </a:cubicBezTo>
                  <a:cubicBezTo>
                    <a:pt x="71073" y="112379"/>
                    <a:pt x="76372" y="124634"/>
                    <a:pt x="76372" y="124634"/>
                  </a:cubicBezTo>
                  <a:lnTo>
                    <a:pt x="76372" y="124634"/>
                  </a:lnTo>
                  <a:cubicBezTo>
                    <a:pt x="75337" y="147849"/>
                    <a:pt x="68968" y="163004"/>
                    <a:pt x="64290" y="166784"/>
                  </a:cubicBezTo>
                  <a:cubicBezTo>
                    <a:pt x="62564" y="166974"/>
                    <a:pt x="58939" y="167423"/>
                    <a:pt x="54365" y="168148"/>
                  </a:cubicBezTo>
                  <a:lnTo>
                    <a:pt x="54365" y="168148"/>
                  </a:lnTo>
                  <a:cubicBezTo>
                    <a:pt x="54365" y="168148"/>
                    <a:pt x="38261" y="169874"/>
                    <a:pt x="26006" y="175242"/>
                  </a:cubicBezTo>
                  <a:lnTo>
                    <a:pt x="25713" y="175363"/>
                  </a:lnTo>
                  <a:cubicBezTo>
                    <a:pt x="23244" y="176329"/>
                    <a:pt x="20931" y="177641"/>
                    <a:pt x="18808" y="179229"/>
                  </a:cubicBezTo>
                  <a:cubicBezTo>
                    <a:pt x="18808" y="179229"/>
                    <a:pt x="18808" y="179229"/>
                    <a:pt x="18808" y="179229"/>
                  </a:cubicBezTo>
                  <a:lnTo>
                    <a:pt x="18808" y="179229"/>
                  </a:lnTo>
                  <a:cubicBezTo>
                    <a:pt x="17945" y="179885"/>
                    <a:pt x="17186" y="180662"/>
                    <a:pt x="16564" y="181559"/>
                  </a:cubicBezTo>
                  <a:cubicBezTo>
                    <a:pt x="16288" y="181887"/>
                    <a:pt x="16046" y="182233"/>
                    <a:pt x="15840" y="182612"/>
                  </a:cubicBezTo>
                  <a:cubicBezTo>
                    <a:pt x="11749" y="190414"/>
                    <a:pt x="7623" y="202134"/>
                    <a:pt x="3757" y="215873"/>
                  </a:cubicBezTo>
                  <a:cubicBezTo>
                    <a:pt x="28112" y="234083"/>
                    <a:pt x="57714" y="243887"/>
                    <a:pt x="88127" y="243836"/>
                  </a:cubicBezTo>
                  <a:cubicBezTo>
                    <a:pt x="121560" y="243887"/>
                    <a:pt x="153941" y="232029"/>
                    <a:pt x="179418" y="210367"/>
                  </a:cubicBezTo>
                  <a:cubicBezTo>
                    <a:pt x="170080" y="191605"/>
                    <a:pt x="159758" y="181887"/>
                    <a:pt x="154131" y="177624"/>
                  </a:cubicBezTo>
                  <a:close/>
                </a:path>
              </a:pathLst>
            </a:custGeom>
            <a:solidFill>
              <a:srgbClr val="FF6B61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1048594" y="1998371"/>
            <a:ext cx="734890" cy="734984"/>
            <a:chOff x="11048594" y="1897030"/>
            <a:chExt cx="734890" cy="734984"/>
          </a:xfrm>
        </p:grpSpPr>
        <p:sp>
          <p:nvSpPr>
            <p:cNvPr id="18" name="Полилиния: фигура 26">
              <a:extLst>
                <a:ext uri="{FF2B5EF4-FFF2-40B4-BE49-F238E27FC236}">
                  <a16:creationId xmlns:a16="http://schemas.microsoft.com/office/drawing/2014/main" xmlns="" id="{94D4F25F-D3FD-4A57-22A7-FD02DEFF0413}"/>
                </a:ext>
              </a:extLst>
            </p:cNvPr>
            <p:cNvSpPr/>
            <p:nvPr/>
          </p:nvSpPr>
          <p:spPr>
            <a:xfrm>
              <a:off x="11048594" y="1897030"/>
              <a:ext cx="734890" cy="734984"/>
            </a:xfrm>
            <a:custGeom>
              <a:avLst/>
              <a:gdLst>
                <a:gd name="connsiteX0" fmla="*/ 3757 w 130817"/>
                <a:gd name="connsiteY0" fmla="*/ 68886 h 130834"/>
                <a:gd name="connsiteX1" fmla="*/ 17324 w 130817"/>
                <a:gd name="connsiteY1" fmla="*/ 108792 h 130834"/>
                <a:gd name="connsiteX2" fmla="*/ 26903 w 130817"/>
                <a:gd name="connsiteY2" fmla="*/ 118804 h 130834"/>
                <a:gd name="connsiteX3" fmla="*/ 38278 w 130817"/>
                <a:gd name="connsiteY3" fmla="*/ 126571 h 130834"/>
                <a:gd name="connsiteX4" fmla="*/ 69157 w 130817"/>
                <a:gd name="connsiteY4" fmla="*/ 134321 h 130834"/>
                <a:gd name="connsiteX5" fmla="*/ 106647 w 130817"/>
                <a:gd name="connsiteY5" fmla="*/ 122498 h 130834"/>
                <a:gd name="connsiteX6" fmla="*/ 108235 w 130817"/>
                <a:gd name="connsiteY6" fmla="*/ 121358 h 130834"/>
                <a:gd name="connsiteX7" fmla="*/ 121008 w 130817"/>
                <a:gd name="connsiteY7" fmla="*/ 108792 h 130834"/>
                <a:gd name="connsiteX8" fmla="*/ 134575 w 130817"/>
                <a:gd name="connsiteY8" fmla="*/ 68886 h 130834"/>
                <a:gd name="connsiteX9" fmla="*/ 69175 w 130817"/>
                <a:gd name="connsiteY9" fmla="*/ 3486 h 130834"/>
                <a:gd name="connsiteX10" fmla="*/ 69157 w 130817"/>
                <a:gd name="connsiteY10" fmla="*/ 3486 h 130834"/>
                <a:gd name="connsiteX11" fmla="*/ 3757 w 130817"/>
                <a:gd name="connsiteY11" fmla="*/ 68886 h 13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817" h="130834">
                  <a:moveTo>
                    <a:pt x="3757" y="68886"/>
                  </a:moveTo>
                  <a:cubicBezTo>
                    <a:pt x="3740" y="83316"/>
                    <a:pt x="8504" y="97366"/>
                    <a:pt x="17324" y="108792"/>
                  </a:cubicBezTo>
                  <a:cubicBezTo>
                    <a:pt x="20155" y="112452"/>
                    <a:pt x="23365" y="115818"/>
                    <a:pt x="26903" y="118804"/>
                  </a:cubicBezTo>
                  <a:cubicBezTo>
                    <a:pt x="30407" y="121790"/>
                    <a:pt x="34222" y="124396"/>
                    <a:pt x="38278" y="126571"/>
                  </a:cubicBezTo>
                  <a:cubicBezTo>
                    <a:pt x="47772" y="131663"/>
                    <a:pt x="58387" y="134338"/>
                    <a:pt x="69157" y="134321"/>
                  </a:cubicBezTo>
                  <a:cubicBezTo>
                    <a:pt x="82569" y="134338"/>
                    <a:pt x="95670" y="130213"/>
                    <a:pt x="106647" y="122498"/>
                  </a:cubicBezTo>
                  <a:cubicBezTo>
                    <a:pt x="107200" y="122135"/>
                    <a:pt x="107718" y="121738"/>
                    <a:pt x="108235" y="121358"/>
                  </a:cubicBezTo>
                  <a:cubicBezTo>
                    <a:pt x="113051" y="117768"/>
                    <a:pt x="117349" y="113556"/>
                    <a:pt x="121008" y="108792"/>
                  </a:cubicBezTo>
                  <a:cubicBezTo>
                    <a:pt x="129828" y="97366"/>
                    <a:pt x="134609" y="83333"/>
                    <a:pt x="134575" y="68886"/>
                  </a:cubicBezTo>
                  <a:cubicBezTo>
                    <a:pt x="134575" y="32760"/>
                    <a:pt x="105301" y="3486"/>
                    <a:pt x="69175" y="3486"/>
                  </a:cubicBezTo>
                  <a:cubicBezTo>
                    <a:pt x="69175" y="3486"/>
                    <a:pt x="69157" y="3486"/>
                    <a:pt x="69157" y="3486"/>
                  </a:cubicBezTo>
                  <a:cubicBezTo>
                    <a:pt x="33031" y="3486"/>
                    <a:pt x="3757" y="32760"/>
                    <a:pt x="3757" y="68886"/>
                  </a:cubicBezTo>
                  <a:close/>
                </a:path>
              </a:pathLst>
            </a:custGeom>
            <a:solidFill>
              <a:srgbClr val="D3FF24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27">
              <a:extLst>
                <a:ext uri="{FF2B5EF4-FFF2-40B4-BE49-F238E27FC236}">
                  <a16:creationId xmlns:a16="http://schemas.microsoft.com/office/drawing/2014/main" xmlns="" id="{0524F2AB-A791-290D-5953-D39AEA332A75}"/>
                </a:ext>
              </a:extLst>
            </p:cNvPr>
            <p:cNvSpPr/>
            <p:nvPr/>
          </p:nvSpPr>
          <p:spPr>
            <a:xfrm flipH="1">
              <a:off x="11305432" y="2000565"/>
              <a:ext cx="343187" cy="527913"/>
            </a:xfrm>
            <a:custGeom>
              <a:avLst/>
              <a:gdLst>
                <a:gd name="connsiteX0" fmla="*/ 58991 w 68437"/>
                <a:gd name="connsiteY0" fmla="*/ 90540 h 110268"/>
                <a:gd name="connsiteX1" fmla="*/ 52967 w 68437"/>
                <a:gd name="connsiteY1" fmla="*/ 85206 h 110268"/>
                <a:gd name="connsiteX2" fmla="*/ 51465 w 68437"/>
                <a:gd name="connsiteY2" fmla="*/ 85482 h 110268"/>
                <a:gd name="connsiteX3" fmla="*/ 48013 w 68437"/>
                <a:gd name="connsiteY3" fmla="*/ 83290 h 110268"/>
                <a:gd name="connsiteX4" fmla="*/ 49014 w 68437"/>
                <a:gd name="connsiteY4" fmla="*/ 76593 h 110268"/>
                <a:gd name="connsiteX5" fmla="*/ 50033 w 68437"/>
                <a:gd name="connsiteY5" fmla="*/ 64701 h 110268"/>
                <a:gd name="connsiteX6" fmla="*/ 55383 w 68437"/>
                <a:gd name="connsiteY6" fmla="*/ 64200 h 110268"/>
                <a:gd name="connsiteX7" fmla="*/ 60320 w 68437"/>
                <a:gd name="connsiteY7" fmla="*/ 31405 h 110268"/>
                <a:gd name="connsiteX8" fmla="*/ 63772 w 68437"/>
                <a:gd name="connsiteY8" fmla="*/ 30766 h 110268"/>
                <a:gd name="connsiteX9" fmla="*/ 68605 w 68437"/>
                <a:gd name="connsiteY9" fmla="*/ 21825 h 110268"/>
                <a:gd name="connsiteX10" fmla="*/ 65325 w 68437"/>
                <a:gd name="connsiteY10" fmla="*/ 25087 h 110268"/>
                <a:gd name="connsiteX11" fmla="*/ 64100 w 68437"/>
                <a:gd name="connsiteY11" fmla="*/ 7447 h 110268"/>
                <a:gd name="connsiteX12" fmla="*/ 41092 w 68437"/>
                <a:gd name="connsiteY12" fmla="*/ 5272 h 110268"/>
                <a:gd name="connsiteX13" fmla="*/ 18826 w 68437"/>
                <a:gd name="connsiteY13" fmla="*/ 14058 h 110268"/>
                <a:gd name="connsiteX14" fmla="*/ 23590 w 68437"/>
                <a:gd name="connsiteY14" fmla="*/ 48907 h 110268"/>
                <a:gd name="connsiteX15" fmla="*/ 23917 w 68437"/>
                <a:gd name="connsiteY15" fmla="*/ 50961 h 110268"/>
                <a:gd name="connsiteX16" fmla="*/ 26679 w 68437"/>
                <a:gd name="connsiteY16" fmla="*/ 57537 h 110268"/>
                <a:gd name="connsiteX17" fmla="*/ 18325 w 68437"/>
                <a:gd name="connsiteY17" fmla="*/ 76973 h 110268"/>
                <a:gd name="connsiteX18" fmla="*/ 12318 w 68437"/>
                <a:gd name="connsiteY18" fmla="*/ 83445 h 110268"/>
                <a:gd name="connsiteX19" fmla="*/ 12197 w 68437"/>
                <a:gd name="connsiteY19" fmla="*/ 83532 h 110268"/>
                <a:gd name="connsiteX20" fmla="*/ 12197 w 68437"/>
                <a:gd name="connsiteY20" fmla="*/ 83532 h 110268"/>
                <a:gd name="connsiteX21" fmla="*/ 3757 w 68437"/>
                <a:gd name="connsiteY21" fmla="*/ 102052 h 110268"/>
                <a:gd name="connsiteX22" fmla="*/ 3757 w 68437"/>
                <a:gd name="connsiteY22" fmla="*/ 102156 h 110268"/>
                <a:gd name="connsiteX23" fmla="*/ 15684 w 68437"/>
                <a:gd name="connsiteY23" fmla="*/ 108715 h 110268"/>
                <a:gd name="connsiteX24" fmla="*/ 16513 w 68437"/>
                <a:gd name="connsiteY24" fmla="*/ 109060 h 110268"/>
                <a:gd name="connsiteX25" fmla="*/ 16703 w 68437"/>
                <a:gd name="connsiteY25" fmla="*/ 109060 h 110268"/>
                <a:gd name="connsiteX26" fmla="*/ 18066 w 68437"/>
                <a:gd name="connsiteY26" fmla="*/ 109595 h 110268"/>
                <a:gd name="connsiteX27" fmla="*/ 21397 w 68437"/>
                <a:gd name="connsiteY27" fmla="*/ 110786 h 110268"/>
                <a:gd name="connsiteX28" fmla="*/ 24953 w 68437"/>
                <a:gd name="connsiteY28" fmla="*/ 111822 h 110268"/>
                <a:gd name="connsiteX29" fmla="*/ 26679 w 68437"/>
                <a:gd name="connsiteY29" fmla="*/ 112219 h 110268"/>
                <a:gd name="connsiteX30" fmla="*/ 28146 w 68437"/>
                <a:gd name="connsiteY30" fmla="*/ 112530 h 110268"/>
                <a:gd name="connsiteX31" fmla="*/ 28353 w 68437"/>
                <a:gd name="connsiteY31" fmla="*/ 112530 h 110268"/>
                <a:gd name="connsiteX32" fmla="*/ 29337 w 68437"/>
                <a:gd name="connsiteY32" fmla="*/ 112719 h 110268"/>
                <a:gd name="connsiteX33" fmla="*/ 31650 w 68437"/>
                <a:gd name="connsiteY33" fmla="*/ 113116 h 110268"/>
                <a:gd name="connsiteX34" fmla="*/ 32185 w 68437"/>
                <a:gd name="connsiteY34" fmla="*/ 113116 h 110268"/>
                <a:gd name="connsiteX35" fmla="*/ 33462 w 68437"/>
                <a:gd name="connsiteY35" fmla="*/ 113289 h 110268"/>
                <a:gd name="connsiteX36" fmla="*/ 35275 w 68437"/>
                <a:gd name="connsiteY36" fmla="*/ 113496 h 110268"/>
                <a:gd name="connsiteX37" fmla="*/ 37329 w 68437"/>
                <a:gd name="connsiteY37" fmla="*/ 113651 h 110268"/>
                <a:gd name="connsiteX38" fmla="*/ 39280 w 68437"/>
                <a:gd name="connsiteY38" fmla="*/ 113755 h 110268"/>
                <a:gd name="connsiteX39" fmla="*/ 41333 w 68437"/>
                <a:gd name="connsiteY39" fmla="*/ 113755 h 110268"/>
                <a:gd name="connsiteX40" fmla="*/ 43543 w 68437"/>
                <a:gd name="connsiteY40" fmla="*/ 113755 h 110268"/>
                <a:gd name="connsiteX41" fmla="*/ 44268 w 68437"/>
                <a:gd name="connsiteY41" fmla="*/ 113755 h 110268"/>
                <a:gd name="connsiteX42" fmla="*/ 45355 w 68437"/>
                <a:gd name="connsiteY42" fmla="*/ 113755 h 110268"/>
                <a:gd name="connsiteX43" fmla="*/ 45493 w 68437"/>
                <a:gd name="connsiteY43" fmla="*/ 113755 h 110268"/>
                <a:gd name="connsiteX44" fmla="*/ 47547 w 68437"/>
                <a:gd name="connsiteY44" fmla="*/ 113600 h 110268"/>
                <a:gd name="connsiteX45" fmla="*/ 72195 w 68437"/>
                <a:gd name="connsiteY45" fmla="*/ 106143 h 110268"/>
                <a:gd name="connsiteX46" fmla="*/ 58991 w 68437"/>
                <a:gd name="connsiteY46" fmla="*/ 90540 h 11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437" h="110268">
                  <a:moveTo>
                    <a:pt x="58991" y="90540"/>
                  </a:moveTo>
                  <a:lnTo>
                    <a:pt x="52967" y="85206"/>
                  </a:lnTo>
                  <a:lnTo>
                    <a:pt x="51465" y="85482"/>
                  </a:lnTo>
                  <a:cubicBezTo>
                    <a:pt x="50343" y="84688"/>
                    <a:pt x="49204" y="83963"/>
                    <a:pt x="48013" y="83290"/>
                  </a:cubicBezTo>
                  <a:cubicBezTo>
                    <a:pt x="48410" y="80856"/>
                    <a:pt x="48738" y="78595"/>
                    <a:pt x="49014" y="76593"/>
                  </a:cubicBezTo>
                  <a:cubicBezTo>
                    <a:pt x="49567" y="72658"/>
                    <a:pt x="49912" y="68688"/>
                    <a:pt x="50033" y="64701"/>
                  </a:cubicBezTo>
                  <a:cubicBezTo>
                    <a:pt x="53226" y="64545"/>
                    <a:pt x="55383" y="64200"/>
                    <a:pt x="55383" y="64200"/>
                  </a:cubicBezTo>
                  <a:cubicBezTo>
                    <a:pt x="61425" y="62802"/>
                    <a:pt x="61718" y="42176"/>
                    <a:pt x="60320" y="31405"/>
                  </a:cubicBezTo>
                  <a:cubicBezTo>
                    <a:pt x="61511" y="31457"/>
                    <a:pt x="62685" y="31250"/>
                    <a:pt x="63772" y="30766"/>
                  </a:cubicBezTo>
                  <a:cubicBezTo>
                    <a:pt x="68346" y="28747"/>
                    <a:pt x="68605" y="21825"/>
                    <a:pt x="68605" y="21825"/>
                  </a:cubicBezTo>
                  <a:cubicBezTo>
                    <a:pt x="67845" y="23206"/>
                    <a:pt x="66706" y="24345"/>
                    <a:pt x="65325" y="25087"/>
                  </a:cubicBezTo>
                  <a:cubicBezTo>
                    <a:pt x="65325" y="25087"/>
                    <a:pt x="72972" y="14611"/>
                    <a:pt x="64100" y="7447"/>
                  </a:cubicBezTo>
                  <a:cubicBezTo>
                    <a:pt x="55228" y="284"/>
                    <a:pt x="46236" y="4962"/>
                    <a:pt x="41092" y="5272"/>
                  </a:cubicBezTo>
                  <a:cubicBezTo>
                    <a:pt x="29803" y="5963"/>
                    <a:pt x="22502" y="6636"/>
                    <a:pt x="18826" y="14058"/>
                  </a:cubicBezTo>
                  <a:cubicBezTo>
                    <a:pt x="15149" y="21480"/>
                    <a:pt x="16616" y="41502"/>
                    <a:pt x="23590" y="48907"/>
                  </a:cubicBezTo>
                  <a:cubicBezTo>
                    <a:pt x="23710" y="49598"/>
                    <a:pt x="23831" y="50271"/>
                    <a:pt x="23917" y="50961"/>
                  </a:cubicBezTo>
                  <a:cubicBezTo>
                    <a:pt x="24245" y="53360"/>
                    <a:pt x="25195" y="55622"/>
                    <a:pt x="26679" y="57537"/>
                  </a:cubicBezTo>
                  <a:cubicBezTo>
                    <a:pt x="25436" y="64580"/>
                    <a:pt x="22571" y="71225"/>
                    <a:pt x="18325" y="76973"/>
                  </a:cubicBezTo>
                  <a:cubicBezTo>
                    <a:pt x="16012" y="78820"/>
                    <a:pt x="13993" y="81012"/>
                    <a:pt x="12318" y="83445"/>
                  </a:cubicBezTo>
                  <a:lnTo>
                    <a:pt x="12197" y="83532"/>
                  </a:lnTo>
                  <a:lnTo>
                    <a:pt x="12197" y="83532"/>
                  </a:lnTo>
                  <a:cubicBezTo>
                    <a:pt x="8435" y="89228"/>
                    <a:pt x="5587" y="95476"/>
                    <a:pt x="3757" y="102052"/>
                  </a:cubicBezTo>
                  <a:cubicBezTo>
                    <a:pt x="3757" y="102052"/>
                    <a:pt x="3757" y="102052"/>
                    <a:pt x="3757" y="102156"/>
                  </a:cubicBezTo>
                  <a:cubicBezTo>
                    <a:pt x="7485" y="104780"/>
                    <a:pt x="11473" y="106972"/>
                    <a:pt x="15684" y="108715"/>
                  </a:cubicBezTo>
                  <a:lnTo>
                    <a:pt x="16513" y="109060"/>
                  </a:lnTo>
                  <a:lnTo>
                    <a:pt x="16703" y="109060"/>
                  </a:lnTo>
                  <a:lnTo>
                    <a:pt x="18066" y="109595"/>
                  </a:lnTo>
                  <a:cubicBezTo>
                    <a:pt x="19171" y="110027"/>
                    <a:pt x="20276" y="110424"/>
                    <a:pt x="21397" y="110786"/>
                  </a:cubicBezTo>
                  <a:cubicBezTo>
                    <a:pt x="22519" y="111149"/>
                    <a:pt x="23762" y="111511"/>
                    <a:pt x="24953" y="111822"/>
                  </a:cubicBezTo>
                  <a:lnTo>
                    <a:pt x="26679" y="112219"/>
                  </a:lnTo>
                  <a:cubicBezTo>
                    <a:pt x="27163" y="112340"/>
                    <a:pt x="27646" y="112443"/>
                    <a:pt x="28146" y="112530"/>
                  </a:cubicBezTo>
                  <a:lnTo>
                    <a:pt x="28353" y="112530"/>
                  </a:lnTo>
                  <a:lnTo>
                    <a:pt x="29337" y="112719"/>
                  </a:lnTo>
                  <a:lnTo>
                    <a:pt x="31650" y="113116"/>
                  </a:lnTo>
                  <a:lnTo>
                    <a:pt x="32185" y="113116"/>
                  </a:lnTo>
                  <a:lnTo>
                    <a:pt x="33462" y="113289"/>
                  </a:lnTo>
                  <a:lnTo>
                    <a:pt x="35275" y="113496"/>
                  </a:lnTo>
                  <a:cubicBezTo>
                    <a:pt x="35948" y="113496"/>
                    <a:pt x="36639" y="113617"/>
                    <a:pt x="37329" y="113651"/>
                  </a:cubicBezTo>
                  <a:cubicBezTo>
                    <a:pt x="38020" y="113686"/>
                    <a:pt x="38623" y="113651"/>
                    <a:pt x="39280" y="113755"/>
                  </a:cubicBezTo>
                  <a:lnTo>
                    <a:pt x="41333" y="113755"/>
                  </a:lnTo>
                  <a:lnTo>
                    <a:pt x="43543" y="113755"/>
                  </a:lnTo>
                  <a:lnTo>
                    <a:pt x="44268" y="113755"/>
                  </a:lnTo>
                  <a:cubicBezTo>
                    <a:pt x="44630" y="113755"/>
                    <a:pt x="44992" y="113755"/>
                    <a:pt x="45355" y="113755"/>
                  </a:cubicBezTo>
                  <a:lnTo>
                    <a:pt x="45493" y="113755"/>
                  </a:lnTo>
                  <a:cubicBezTo>
                    <a:pt x="46184" y="113755"/>
                    <a:pt x="46857" y="113669"/>
                    <a:pt x="47547" y="113600"/>
                  </a:cubicBezTo>
                  <a:cubicBezTo>
                    <a:pt x="56177" y="112788"/>
                    <a:pt x="64566" y="110251"/>
                    <a:pt x="72195" y="106143"/>
                  </a:cubicBezTo>
                  <a:cubicBezTo>
                    <a:pt x="68588" y="100309"/>
                    <a:pt x="64152" y="95045"/>
                    <a:pt x="58991" y="90540"/>
                  </a:cubicBezTo>
                  <a:close/>
                </a:path>
              </a:pathLst>
            </a:custGeom>
            <a:solidFill>
              <a:srgbClr val="5BCE98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2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CA12167D-DC3A-5DFE-0F1A-059D06054FFC}"/>
              </a:ext>
            </a:extLst>
          </p:cNvPr>
          <p:cNvSpPr/>
          <p:nvPr/>
        </p:nvSpPr>
        <p:spPr>
          <a:xfrm>
            <a:off x="978519" y="2945775"/>
            <a:ext cx="5117482" cy="82931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lIns="360000" tIns="72000" rIns="72000" bIns="72000" rtlCol="0" anchor="ctr"/>
          <a:lstStyle/>
          <a:p>
            <a:pPr algn="r"/>
            <a:r>
              <a:rPr lang="ru-RU" sz="1600" b="1" dirty="0">
                <a:latin typeface="Formular" panose="02000000000000000000" pitchFamily="2" charset="-52"/>
                <a:cs typeface="Arial" panose="020B0604020202020204" pitchFamily="34" charset="0"/>
              </a:rPr>
              <a:t>Кто может стать участником программы долгосрочных сбережений?</a:t>
            </a:r>
          </a:p>
        </p:txBody>
      </p:sp>
      <p:sp>
        <p:nvSpPr>
          <p:cNvPr id="25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CA12167D-DC3A-5DFE-0F1A-059D06054FFC}"/>
              </a:ext>
            </a:extLst>
          </p:cNvPr>
          <p:cNvSpPr/>
          <p:nvPr/>
        </p:nvSpPr>
        <p:spPr>
          <a:xfrm>
            <a:off x="1385373" y="3903408"/>
            <a:ext cx="4710627" cy="82931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lIns="360000" tIns="72000" rIns="72000" bIns="72000" rtlCol="0" anchor="ctr"/>
          <a:lstStyle/>
          <a:p>
            <a:pPr algn="r"/>
            <a:r>
              <a:rPr lang="ru-RU" sz="1600" b="1" dirty="0">
                <a:latin typeface="Formular" panose="02000000000000000000" pitchFamily="2" charset="-52"/>
                <a:cs typeface="Arial" panose="020B0604020202020204" pitchFamily="34" charset="0"/>
              </a:rPr>
              <a:t>Кто является операторами программы долгосрочных сбережений?</a:t>
            </a:r>
          </a:p>
        </p:txBody>
      </p:sp>
      <p:sp>
        <p:nvSpPr>
          <p:cNvPr id="29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CA12167D-DC3A-5DFE-0F1A-059D06054FFC}"/>
              </a:ext>
            </a:extLst>
          </p:cNvPr>
          <p:cNvSpPr/>
          <p:nvPr/>
        </p:nvSpPr>
        <p:spPr>
          <a:xfrm>
            <a:off x="2006180" y="4861041"/>
            <a:ext cx="4089820" cy="82931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lIns="360000" tIns="72000" rIns="72000" bIns="72000" rtlCol="0" anchor="ctr"/>
          <a:lstStyle/>
          <a:p>
            <a:pPr algn="r"/>
            <a:r>
              <a:rPr lang="ru-RU" sz="1600" b="1" dirty="0">
                <a:latin typeface="Formular" panose="02000000000000000000" pitchFamily="2" charset="-52"/>
                <a:cs typeface="Arial" panose="020B0604020202020204" pitchFamily="34" charset="0"/>
              </a:rPr>
              <a:t>Из каких средств формируются долгосрочные сбережения?</a:t>
            </a:r>
          </a:p>
        </p:txBody>
      </p:sp>
      <p:sp>
        <p:nvSpPr>
          <p:cNvPr id="5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5F58DF64-618D-69E6-5795-14F6FAFA53E6}"/>
              </a:ext>
            </a:extLst>
          </p:cNvPr>
          <p:cNvSpPr/>
          <p:nvPr/>
        </p:nvSpPr>
        <p:spPr>
          <a:xfrm rot="10800000" flipH="1" flipV="1">
            <a:off x="6279961" y="3077426"/>
            <a:ext cx="4454460" cy="58347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9FF8B"/>
          </a:solidFill>
          <a:ln w="1725" cap="flat">
            <a:solidFill>
              <a:srgbClr val="D3FF24"/>
            </a:solidFill>
            <a:prstDash val="solid"/>
            <a:miter/>
          </a:ln>
        </p:spPr>
        <p:txBody>
          <a:bodyPr lIns="252000" tIns="72000" rIns="72000" bIns="72000" rtlCol="0" anchor="ctr"/>
          <a:lstStyle/>
          <a:p>
            <a:pPr marL="7701" marR="3080">
              <a:lnSpc>
                <a:spcPct val="90000"/>
              </a:lnSpc>
              <a:spcBef>
                <a:spcPts val="600"/>
              </a:spcBef>
            </a:pPr>
            <a:r>
              <a:rPr lang="ru-RU" sz="1400" dirty="0"/>
              <a:t>Любой гражданин, достигший 18 лет</a:t>
            </a:r>
          </a:p>
        </p:txBody>
      </p:sp>
      <p:sp>
        <p:nvSpPr>
          <p:cNvPr id="8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B23EE9A3-5104-9790-F6CD-231363B3125B}"/>
              </a:ext>
            </a:extLst>
          </p:cNvPr>
          <p:cNvSpPr/>
          <p:nvPr/>
        </p:nvSpPr>
        <p:spPr>
          <a:xfrm rot="10800000" flipH="1" flipV="1">
            <a:off x="6279961" y="4801911"/>
            <a:ext cx="4454460" cy="94757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9FF8B"/>
          </a:solidFill>
          <a:ln w="1725" cap="flat">
            <a:solidFill>
              <a:srgbClr val="D3FF24"/>
            </a:solidFill>
            <a:prstDash val="solid"/>
            <a:miter/>
          </a:ln>
        </p:spPr>
        <p:txBody>
          <a:bodyPr lIns="252000" tIns="72000" rIns="72000" bIns="72000" rtlCol="0" anchor="ctr"/>
          <a:lstStyle/>
          <a:p>
            <a:pPr marL="293451" marR="3080" indent="-285750">
              <a:lnSpc>
                <a:spcPct val="90000"/>
              </a:lnSpc>
              <a:buClr>
                <a:srgbClr val="552DE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Добровольные взносы граждан</a:t>
            </a:r>
          </a:p>
          <a:p>
            <a:pPr marL="293451" marR="3080" indent="-285750">
              <a:lnSpc>
                <a:spcPct val="90000"/>
              </a:lnSpc>
              <a:buClr>
                <a:srgbClr val="552DE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Средства пенсионных накоплений </a:t>
            </a:r>
          </a:p>
          <a:p>
            <a:pPr marL="293451" marR="3080" indent="-285750">
              <a:lnSpc>
                <a:spcPct val="90000"/>
              </a:lnSpc>
              <a:buClr>
                <a:srgbClr val="552DE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Софинансирование государства</a:t>
            </a:r>
          </a:p>
          <a:p>
            <a:pPr marL="293451" marR="3080" indent="-285750">
              <a:lnSpc>
                <a:spcPct val="90000"/>
              </a:lnSpc>
              <a:buClr>
                <a:srgbClr val="552DE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Взносы работодателя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82083" y="6126891"/>
            <a:ext cx="2907517" cy="421826"/>
          </a:xfrm>
          <a:prstGeom prst="rect">
            <a:avLst/>
          </a:prstGeom>
          <a:solidFill>
            <a:srgbClr val="F7F7F7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180" y="6052834"/>
            <a:ext cx="1284220" cy="5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0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0" y="1941534"/>
            <a:ext cx="12191999" cy="3774231"/>
          </a:xfrm>
          <a:prstGeom prst="rect">
            <a:avLst/>
          </a:prstGeom>
          <a:solidFill>
            <a:srgbClr val="E9FF8B">
              <a:alpha val="10000"/>
            </a:srgb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19213" y="2558996"/>
            <a:ext cx="2855934" cy="989556"/>
          </a:xfrm>
          <a:prstGeom prst="roundRect">
            <a:avLst/>
          </a:prstGeom>
          <a:solidFill>
            <a:srgbClr val="5BCE98">
              <a:alpha val="30000"/>
            </a:srgbClr>
          </a:solidFill>
          <a:ln>
            <a:noFill/>
          </a:ln>
        </p:spPr>
        <p:style>
          <a:lnRef idx="2">
            <a:schemeClr val="accent2">
              <a:hueOff val="-2915700"/>
              <a:satOff val="-25710"/>
              <a:lumOff val="1725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1440000" rIns="108000" bIns="108000" numCol="1" spcCol="1270" anchor="t" anchorCtr="0">
            <a:noAutofit/>
          </a:bodyPr>
          <a:lstStyle/>
          <a:p>
            <a:pPr defTabSz="1066800">
              <a:spcBef>
                <a:spcPct val="0"/>
              </a:spcBef>
            </a:pPr>
            <a:endParaRPr lang="ru-RU" sz="2400">
              <a:latin typeface="Unbounded" pitchFamily="2" charset="-52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11430" y="2558996"/>
            <a:ext cx="2855934" cy="989556"/>
          </a:xfrm>
          <a:prstGeom prst="roundRect">
            <a:avLst/>
          </a:prstGeom>
          <a:solidFill>
            <a:srgbClr val="FFB5EF">
              <a:alpha val="30000"/>
            </a:srgbClr>
          </a:solidFill>
          <a:ln>
            <a:noFill/>
          </a:ln>
        </p:spPr>
        <p:style>
          <a:lnRef idx="2">
            <a:schemeClr val="accent2">
              <a:hueOff val="-2915700"/>
              <a:satOff val="-25710"/>
              <a:lumOff val="1725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1440000" rIns="108000" bIns="108000" numCol="1" spcCol="1270" anchor="t" anchorCtr="0">
            <a:noAutofit/>
          </a:bodyPr>
          <a:lstStyle/>
          <a:p>
            <a:pPr defTabSz="1066800">
              <a:spcBef>
                <a:spcPct val="0"/>
              </a:spcBef>
            </a:pPr>
            <a:endParaRPr lang="ru-RU" sz="2400">
              <a:latin typeface="Unbounded" pitchFamily="2" charset="-52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79631" y="2558996"/>
            <a:ext cx="2855934" cy="989556"/>
          </a:xfrm>
          <a:prstGeom prst="roundRect">
            <a:avLst/>
          </a:prstGeom>
          <a:solidFill>
            <a:srgbClr val="D3FF24">
              <a:alpha val="30000"/>
            </a:srgbClr>
          </a:solidFill>
          <a:ln>
            <a:noFill/>
          </a:ln>
        </p:spPr>
        <p:style>
          <a:lnRef idx="2">
            <a:schemeClr val="accent2">
              <a:hueOff val="-2915700"/>
              <a:satOff val="-25710"/>
              <a:lumOff val="1725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0" tIns="1440000" rIns="108000" bIns="108000" numCol="1" spcCol="1270" anchor="t" anchorCtr="0">
            <a:noAutofit/>
          </a:bodyPr>
          <a:lstStyle/>
          <a:p>
            <a:pPr defTabSz="1066800">
              <a:spcBef>
                <a:spcPct val="0"/>
              </a:spcBef>
            </a:pPr>
            <a:endParaRPr lang="ru-RU" sz="2400">
              <a:latin typeface="Unbounded" pitchFamily="2" charset="-52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19213" y="4007250"/>
            <a:ext cx="2855934" cy="989556"/>
          </a:xfrm>
          <a:prstGeom prst="roundRect">
            <a:avLst/>
          </a:prstGeom>
          <a:solidFill>
            <a:srgbClr val="FFDFC9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11430" y="4007250"/>
            <a:ext cx="2855934" cy="989556"/>
          </a:xfrm>
          <a:prstGeom prst="roundRect">
            <a:avLst/>
          </a:prstGeom>
          <a:solidFill>
            <a:srgbClr val="E5FF7C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79631" y="4007250"/>
            <a:ext cx="2855934" cy="989556"/>
          </a:xfrm>
          <a:prstGeom prst="roundRect">
            <a:avLst/>
          </a:prstGeom>
          <a:solidFill>
            <a:srgbClr val="D0C5F7">
              <a:alpha val="54118"/>
            </a:srgb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DD45B7-C53A-1BD4-2A40-8AE85766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29" y="404816"/>
            <a:ext cx="11370955" cy="1107996"/>
          </a:xfrm>
        </p:spPr>
        <p:txBody>
          <a:bodyPr/>
          <a:lstStyle/>
          <a:p>
            <a:r>
              <a:rPr lang="ru-RU" dirty="0">
                <a:solidFill>
                  <a:srgbClr val="552DE2"/>
                </a:solidFill>
              </a:rPr>
              <a:t>Преимущества </a:t>
            </a:r>
            <a:r>
              <a:rPr lang="ru-RU" dirty="0"/>
              <a:t>программы долгосрочных сбережений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9D2BD6-A6AC-2B33-18A4-D6FDEF3E8296}"/>
              </a:ext>
            </a:extLst>
          </p:cNvPr>
          <p:cNvSpPr txBox="1"/>
          <p:nvPr/>
        </p:nvSpPr>
        <p:spPr>
          <a:xfrm>
            <a:off x="1054148" y="2775427"/>
            <a:ext cx="620954" cy="532246"/>
          </a:xfrm>
          <a:prstGeom prst="rect">
            <a:avLst/>
          </a:prstGeom>
          <a:solidFill>
            <a:schemeClr val="tx1"/>
          </a:solidFill>
          <a:ln w="169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DCFF25"/>
                </a:solidFill>
                <a:latin typeface="Unbounded" pitchFamily="2" charset="-52"/>
              </a:defRPr>
            </a:lvl1pPr>
          </a:lstStyle>
          <a:p>
            <a:r>
              <a:rPr lang="ru-RU" sz="24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9959" y="2719433"/>
            <a:ext cx="1903742" cy="1231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>
              <a:lnSpc>
                <a:spcPct val="90000"/>
              </a:lnSpc>
              <a:spcBef>
                <a:spcPts val="600"/>
              </a:spcBef>
            </a:pPr>
            <a:r>
              <a:rPr lang="ru-RU" sz="1600" dirty="0"/>
              <a:t>Перевод средств пенсионных накоплений</a:t>
            </a:r>
          </a:p>
          <a:p>
            <a:pPr marL="7701" marR="3080">
              <a:lnSpc>
                <a:spcPct val="90000"/>
              </a:lnSpc>
              <a:spcBef>
                <a:spcPts val="600"/>
              </a:spcBef>
            </a:pPr>
            <a:endParaRPr lang="ru-RU" sz="10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9D2BD6-A6AC-2B33-18A4-D6FDEF3E8296}"/>
              </a:ext>
            </a:extLst>
          </p:cNvPr>
          <p:cNvSpPr txBox="1"/>
          <p:nvPr/>
        </p:nvSpPr>
        <p:spPr>
          <a:xfrm>
            <a:off x="4516849" y="2775427"/>
            <a:ext cx="620954" cy="532246"/>
          </a:xfrm>
          <a:prstGeom prst="rect">
            <a:avLst/>
          </a:prstGeom>
          <a:solidFill>
            <a:schemeClr val="tx1"/>
          </a:solidFill>
          <a:ln w="169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DCFF25"/>
                </a:solidFill>
                <a:latin typeface="Unbounded" pitchFamily="2" charset="-52"/>
              </a:defRPr>
            </a:lvl1pPr>
          </a:lstStyle>
          <a:p>
            <a:r>
              <a:rPr lang="ru-RU" sz="2400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2688" y="2832092"/>
            <a:ext cx="1437480" cy="1231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 algn="just">
              <a:lnSpc>
                <a:spcPct val="90000"/>
              </a:lnSpc>
              <a:spcBef>
                <a:spcPts val="600"/>
              </a:spcBef>
            </a:pPr>
            <a:r>
              <a:rPr lang="ru-RU" sz="1600" dirty="0"/>
              <a:t>Налоговый вычет</a:t>
            </a:r>
            <a:endParaRPr lang="ru-RU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9D2BD6-A6AC-2B33-18A4-D6FDEF3E8296}"/>
              </a:ext>
            </a:extLst>
          </p:cNvPr>
          <p:cNvSpPr txBox="1"/>
          <p:nvPr/>
        </p:nvSpPr>
        <p:spPr>
          <a:xfrm>
            <a:off x="7953027" y="2777934"/>
            <a:ext cx="620954" cy="532246"/>
          </a:xfrm>
          <a:prstGeom prst="rect">
            <a:avLst/>
          </a:prstGeom>
          <a:solidFill>
            <a:schemeClr val="tx1"/>
          </a:solidFill>
          <a:ln w="169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DCFF25"/>
                </a:solidFill>
                <a:latin typeface="Unbounded" pitchFamily="2" charset="-52"/>
              </a:defRPr>
            </a:lvl1pPr>
          </a:lstStyle>
          <a:p>
            <a:r>
              <a:rPr lang="ru-RU" sz="2400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24112" y="2832092"/>
            <a:ext cx="2879552" cy="1231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 algn="just">
              <a:lnSpc>
                <a:spcPct val="90000"/>
              </a:lnSpc>
              <a:spcBef>
                <a:spcPts val="600"/>
              </a:spcBef>
            </a:pPr>
            <a:r>
              <a:rPr lang="ru-RU" sz="1600" dirty="0"/>
              <a:t>Наследование правопреемниками</a:t>
            </a:r>
            <a:endParaRPr lang="ru-RU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9D2BD6-A6AC-2B33-18A4-D6FDEF3E8296}"/>
              </a:ext>
            </a:extLst>
          </p:cNvPr>
          <p:cNvSpPr txBox="1"/>
          <p:nvPr/>
        </p:nvSpPr>
        <p:spPr>
          <a:xfrm>
            <a:off x="1074268" y="4216969"/>
            <a:ext cx="620954" cy="532246"/>
          </a:xfrm>
          <a:prstGeom prst="rect">
            <a:avLst/>
          </a:prstGeom>
          <a:solidFill>
            <a:schemeClr val="tx1"/>
          </a:solidFill>
          <a:ln w="169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DCFF25"/>
                </a:solidFill>
                <a:latin typeface="Unbounded" pitchFamily="2" charset="-52"/>
              </a:defRPr>
            </a:lvl1pPr>
          </a:lstStyle>
          <a:p>
            <a:r>
              <a:rPr lang="ru-RU" sz="24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79959" y="4290511"/>
            <a:ext cx="2989463" cy="1231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 algn="just">
              <a:lnSpc>
                <a:spcPct val="90000"/>
              </a:lnSpc>
              <a:spcBef>
                <a:spcPts val="600"/>
              </a:spcBef>
            </a:pPr>
            <a:r>
              <a:rPr lang="ru-RU" sz="1600" dirty="0"/>
              <a:t>Софинансирование государства</a:t>
            </a:r>
          </a:p>
          <a:p>
            <a:pPr marL="7701" marR="3080" algn="just">
              <a:lnSpc>
                <a:spcPct val="90000"/>
              </a:lnSpc>
              <a:spcBef>
                <a:spcPts val="600"/>
              </a:spcBef>
            </a:pPr>
            <a:endParaRPr lang="ru-RU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9D2BD6-A6AC-2B33-18A4-D6FDEF3E8296}"/>
              </a:ext>
            </a:extLst>
          </p:cNvPr>
          <p:cNvSpPr txBox="1"/>
          <p:nvPr/>
        </p:nvSpPr>
        <p:spPr>
          <a:xfrm>
            <a:off x="4516849" y="4216969"/>
            <a:ext cx="620954" cy="532246"/>
          </a:xfrm>
          <a:prstGeom prst="rect">
            <a:avLst/>
          </a:prstGeom>
          <a:solidFill>
            <a:schemeClr val="tx1"/>
          </a:solidFill>
          <a:ln w="169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DCFF25"/>
                </a:solidFill>
                <a:latin typeface="Unbounded" pitchFamily="2" charset="-52"/>
              </a:defRPr>
            </a:lvl1pPr>
          </a:lstStyle>
          <a:p>
            <a:r>
              <a:rPr lang="ru-RU" sz="2400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55099" y="4172736"/>
            <a:ext cx="1768596" cy="1231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>
              <a:lnSpc>
                <a:spcPct val="90000"/>
              </a:lnSpc>
              <a:spcBef>
                <a:spcPts val="600"/>
              </a:spcBef>
            </a:pPr>
            <a:r>
              <a:rPr lang="ru-RU" sz="1600" dirty="0"/>
              <a:t>Особые жизненные ситуации</a:t>
            </a:r>
            <a:endParaRPr lang="ru-RU" sz="10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9D2BD6-A6AC-2B33-18A4-D6FDEF3E8296}"/>
              </a:ext>
            </a:extLst>
          </p:cNvPr>
          <p:cNvSpPr txBox="1"/>
          <p:nvPr/>
        </p:nvSpPr>
        <p:spPr>
          <a:xfrm>
            <a:off x="7953027" y="4219476"/>
            <a:ext cx="620954" cy="532246"/>
          </a:xfrm>
          <a:prstGeom prst="rect">
            <a:avLst/>
          </a:prstGeom>
          <a:solidFill>
            <a:schemeClr val="tx1"/>
          </a:solidFill>
          <a:ln w="169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DCFF25"/>
                </a:solidFill>
                <a:latin typeface="Unbounded" pitchFamily="2" charset="-52"/>
              </a:defRPr>
            </a:lvl1pPr>
          </a:lstStyle>
          <a:p>
            <a:r>
              <a:rPr lang="ru-RU" sz="24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24112" y="4240535"/>
            <a:ext cx="2351035" cy="1231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 algn="just">
              <a:lnSpc>
                <a:spcPct val="90000"/>
              </a:lnSpc>
              <a:spcBef>
                <a:spcPts val="600"/>
              </a:spcBef>
            </a:pPr>
            <a:r>
              <a:rPr lang="ru-RU" sz="1600" dirty="0"/>
              <a:t>Сохранность государством</a:t>
            </a:r>
          </a:p>
          <a:p>
            <a:pPr marL="7701" marR="3080" algn="just">
              <a:lnSpc>
                <a:spcPct val="90000"/>
              </a:lnSpc>
              <a:spcBef>
                <a:spcPts val="600"/>
              </a:spcBef>
            </a:pPr>
            <a:endParaRPr lang="ru-RU" sz="105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82083" y="6126891"/>
            <a:ext cx="4534717" cy="421826"/>
          </a:xfrm>
          <a:prstGeom prst="rect">
            <a:avLst/>
          </a:prstGeom>
          <a:solidFill>
            <a:srgbClr val="FFFFF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359" y="6003090"/>
            <a:ext cx="1207639" cy="5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2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6478837" y="4271832"/>
            <a:ext cx="1093709" cy="617562"/>
          </a:xfrm>
          <a:prstGeom prst="roundRect">
            <a:avLst/>
          </a:prstGeom>
          <a:solidFill>
            <a:srgbClr val="D3FF24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EB478E8-0C07-2B0C-1318-CD0B86D5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spcBef>
                <a:spcPts val="400"/>
              </a:spcBef>
            </a:pPr>
            <a:r>
              <a:rPr lang="ru-RU" dirty="0">
                <a:solidFill>
                  <a:schemeClr val="accent5"/>
                </a:solidFill>
              </a:rPr>
              <a:t>Средства </a:t>
            </a:r>
            <a:r>
              <a:rPr lang="ru-RU" dirty="0"/>
              <a:t>пенсионных накоплений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3A8D414-5715-4A93-983C-EE1690A704AF}"/>
              </a:ext>
            </a:extLst>
          </p:cNvPr>
          <p:cNvSpPr txBox="1"/>
          <p:nvPr/>
        </p:nvSpPr>
        <p:spPr>
          <a:xfrm>
            <a:off x="3327650" y="4275964"/>
            <a:ext cx="1609119" cy="1560395"/>
          </a:xfrm>
          <a:prstGeom prst="ellipse">
            <a:avLst/>
          </a:prstGeom>
          <a:solidFill>
            <a:srgbClr val="D3FF24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2400" b="1" dirty="0">
                <a:latin typeface="Unbounded" pitchFamily="2" charset="-52"/>
              </a:rPr>
              <a:t>22%</a:t>
            </a:r>
            <a:endParaRPr lang="ru-RU" sz="2400" dirty="0">
              <a:latin typeface="Unbounded" pitchFamily="2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5341" y="4751487"/>
            <a:ext cx="2233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Отчисления работодателя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23944" y="4401190"/>
            <a:ext cx="2803493" cy="382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 algn="ctr">
              <a:spcBef>
                <a:spcPts val="600"/>
              </a:spcBef>
            </a:pPr>
            <a:r>
              <a:rPr lang="ru-RU" sz="2400" b="1" dirty="0">
                <a:latin typeface="Unbounded" pitchFamily="2" charset="-52"/>
              </a:rPr>
              <a:t>16%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611510" y="4364003"/>
            <a:ext cx="3441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страховая пенсия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611510" y="5377493"/>
            <a:ext cx="3318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накопительная пенсия</a:t>
            </a:r>
          </a:p>
        </p:txBody>
      </p:sp>
      <p:sp>
        <p:nvSpPr>
          <p:cNvPr id="34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CA12167D-DC3A-5DFE-0F1A-059D06054FFC}"/>
              </a:ext>
            </a:extLst>
          </p:cNvPr>
          <p:cNvSpPr/>
          <p:nvPr/>
        </p:nvSpPr>
        <p:spPr>
          <a:xfrm>
            <a:off x="1335172" y="1938533"/>
            <a:ext cx="8749354" cy="72280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725" cap="flat">
            <a:noFill/>
            <a:prstDash val="solid"/>
            <a:miter/>
          </a:ln>
        </p:spPr>
        <p:txBody>
          <a:bodyPr lIns="360000" tIns="72000" rIns="72000" bIns="72000" rtlCol="0" anchor="ctr"/>
          <a:lstStyle/>
          <a:p>
            <a:r>
              <a:rPr lang="ru-RU" sz="2400" dirty="0"/>
              <a:t>А у кого есть </a:t>
            </a:r>
            <a:r>
              <a:rPr lang="ru-RU" sz="2400" b="1" dirty="0">
                <a:solidFill>
                  <a:srgbClr val="552DE2"/>
                </a:solidFill>
              </a:rPr>
              <a:t>средства пенсионных накоплений?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A72C770A-2E28-EAB5-0A67-785E3A5DB336}"/>
              </a:ext>
            </a:extLst>
          </p:cNvPr>
          <p:cNvGrpSpPr/>
          <p:nvPr/>
        </p:nvGrpSpPr>
        <p:grpSpPr>
          <a:xfrm>
            <a:off x="419954" y="1938534"/>
            <a:ext cx="723456" cy="748378"/>
            <a:chOff x="-415191" y="3102166"/>
            <a:chExt cx="863783" cy="999000"/>
          </a:xfrm>
        </p:grpSpPr>
        <p:sp>
          <p:nvSpPr>
            <p:cNvPr id="37" name="Полилиния: фигура 23">
              <a:extLst>
                <a:ext uri="{FF2B5EF4-FFF2-40B4-BE49-F238E27FC236}">
                  <a16:creationId xmlns:a16="http://schemas.microsoft.com/office/drawing/2014/main" xmlns="" id="{69BC4FE4-E8D4-5A2C-4845-90555A2BF128}"/>
                </a:ext>
              </a:extLst>
            </p:cNvPr>
            <p:cNvSpPr/>
            <p:nvPr/>
          </p:nvSpPr>
          <p:spPr>
            <a:xfrm>
              <a:off x="-415191" y="3102166"/>
              <a:ext cx="863783" cy="999000"/>
            </a:xfrm>
            <a:custGeom>
              <a:avLst/>
              <a:gdLst>
                <a:gd name="connsiteX0" fmla="*/ 336748 w 332991"/>
                <a:gd name="connsiteY0" fmla="*/ 170033 h 333094"/>
                <a:gd name="connsiteX1" fmla="*/ 302227 w 332991"/>
                <a:gd name="connsiteY1" fmla="*/ 271646 h 333094"/>
                <a:gd name="connsiteX2" fmla="*/ 277907 w 332991"/>
                <a:gd name="connsiteY2" fmla="*/ 297123 h 333094"/>
                <a:gd name="connsiteX3" fmla="*/ 170253 w 332991"/>
                <a:gd name="connsiteY3" fmla="*/ 336581 h 333094"/>
                <a:gd name="connsiteX4" fmla="*/ 70780 w 332991"/>
                <a:gd name="connsiteY4" fmla="*/ 303613 h 333094"/>
                <a:gd name="connsiteX5" fmla="*/ 38279 w 332991"/>
                <a:gd name="connsiteY5" fmla="*/ 271646 h 333094"/>
                <a:gd name="connsiteX6" fmla="*/ 3757 w 332991"/>
                <a:gd name="connsiteY6" fmla="*/ 170033 h 333094"/>
                <a:gd name="connsiteX7" fmla="*/ 170305 w 332991"/>
                <a:gd name="connsiteY7" fmla="*/ 3486 h 333094"/>
                <a:gd name="connsiteX8" fmla="*/ 336748 w 332991"/>
                <a:gd name="connsiteY8" fmla="*/ 170033 h 33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91" h="333094">
                  <a:moveTo>
                    <a:pt x="336748" y="170033"/>
                  </a:moveTo>
                  <a:cubicBezTo>
                    <a:pt x="336834" y="206798"/>
                    <a:pt x="324683" y="242545"/>
                    <a:pt x="302227" y="271646"/>
                  </a:cubicBezTo>
                  <a:cubicBezTo>
                    <a:pt x="295047" y="280967"/>
                    <a:pt x="286900" y="289511"/>
                    <a:pt x="277907" y="297123"/>
                  </a:cubicBezTo>
                  <a:cubicBezTo>
                    <a:pt x="247856" y="322651"/>
                    <a:pt x="209693" y="336650"/>
                    <a:pt x="170253" y="336581"/>
                  </a:cubicBezTo>
                  <a:cubicBezTo>
                    <a:pt x="134403" y="336650"/>
                    <a:pt x="99502" y="325067"/>
                    <a:pt x="70780" y="303613"/>
                  </a:cubicBezTo>
                  <a:cubicBezTo>
                    <a:pt x="58542" y="294499"/>
                    <a:pt x="47599" y="283728"/>
                    <a:pt x="38279" y="271646"/>
                  </a:cubicBezTo>
                  <a:cubicBezTo>
                    <a:pt x="15823" y="242528"/>
                    <a:pt x="3688" y="206798"/>
                    <a:pt x="3757" y="170033"/>
                  </a:cubicBezTo>
                  <a:cubicBezTo>
                    <a:pt x="3757" y="78052"/>
                    <a:pt x="78323" y="3486"/>
                    <a:pt x="170305" y="3486"/>
                  </a:cubicBezTo>
                  <a:cubicBezTo>
                    <a:pt x="262252" y="3538"/>
                    <a:pt x="336765" y="78086"/>
                    <a:pt x="336748" y="170033"/>
                  </a:cubicBezTo>
                  <a:close/>
                </a:path>
              </a:pathLst>
            </a:custGeom>
            <a:solidFill>
              <a:srgbClr val="FFCEB1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24">
              <a:extLst>
                <a:ext uri="{FF2B5EF4-FFF2-40B4-BE49-F238E27FC236}">
                  <a16:creationId xmlns:a16="http://schemas.microsoft.com/office/drawing/2014/main" xmlns="" id="{CCE35014-1DDD-2EBE-6C87-6F7B92B69382}"/>
                </a:ext>
              </a:extLst>
            </p:cNvPr>
            <p:cNvSpPr/>
            <p:nvPr/>
          </p:nvSpPr>
          <p:spPr>
            <a:xfrm>
              <a:off x="-186237" y="3258125"/>
              <a:ext cx="437554" cy="687080"/>
            </a:xfrm>
            <a:custGeom>
              <a:avLst/>
              <a:gdLst>
                <a:gd name="connsiteX0" fmla="*/ 154131 w 175660"/>
                <a:gd name="connsiteY0" fmla="*/ 177624 h 240349"/>
                <a:gd name="connsiteX1" fmla="*/ 152836 w 175660"/>
                <a:gd name="connsiteY1" fmla="*/ 176226 h 240349"/>
                <a:gd name="connsiteX2" fmla="*/ 141306 w 175660"/>
                <a:gd name="connsiteY2" fmla="*/ 172515 h 240349"/>
                <a:gd name="connsiteX3" fmla="*/ 124236 w 175660"/>
                <a:gd name="connsiteY3" fmla="*/ 170081 h 240349"/>
                <a:gd name="connsiteX4" fmla="*/ 121698 w 175660"/>
                <a:gd name="connsiteY4" fmla="*/ 169822 h 240349"/>
                <a:gd name="connsiteX5" fmla="*/ 119765 w 175660"/>
                <a:gd name="connsiteY5" fmla="*/ 169650 h 240349"/>
                <a:gd name="connsiteX6" fmla="*/ 117003 w 175660"/>
                <a:gd name="connsiteY6" fmla="*/ 149662 h 240349"/>
                <a:gd name="connsiteX7" fmla="*/ 117003 w 175660"/>
                <a:gd name="connsiteY7" fmla="*/ 147487 h 240349"/>
                <a:gd name="connsiteX8" fmla="*/ 117297 w 175660"/>
                <a:gd name="connsiteY8" fmla="*/ 136975 h 240349"/>
                <a:gd name="connsiteX9" fmla="*/ 117297 w 175660"/>
                <a:gd name="connsiteY9" fmla="*/ 136371 h 240349"/>
                <a:gd name="connsiteX10" fmla="*/ 125219 w 175660"/>
                <a:gd name="connsiteY10" fmla="*/ 136734 h 240349"/>
                <a:gd name="connsiteX11" fmla="*/ 141617 w 175660"/>
                <a:gd name="connsiteY11" fmla="*/ 93012 h 240349"/>
                <a:gd name="connsiteX12" fmla="*/ 146001 w 175660"/>
                <a:gd name="connsiteY12" fmla="*/ 71057 h 240349"/>
                <a:gd name="connsiteX13" fmla="*/ 140305 w 175660"/>
                <a:gd name="connsiteY13" fmla="*/ 52709 h 240349"/>
                <a:gd name="connsiteX14" fmla="*/ 134074 w 175660"/>
                <a:gd name="connsiteY14" fmla="*/ 47117 h 240349"/>
                <a:gd name="connsiteX15" fmla="*/ 132348 w 175660"/>
                <a:gd name="connsiteY15" fmla="*/ 45580 h 240349"/>
                <a:gd name="connsiteX16" fmla="*/ 68484 w 175660"/>
                <a:gd name="connsiteY16" fmla="*/ 21934 h 240349"/>
                <a:gd name="connsiteX17" fmla="*/ 26023 w 175660"/>
                <a:gd name="connsiteY17" fmla="*/ 4949 h 240349"/>
                <a:gd name="connsiteX18" fmla="*/ 48030 w 175660"/>
                <a:gd name="connsiteY18" fmla="*/ 9506 h 240349"/>
                <a:gd name="connsiteX19" fmla="*/ 25505 w 175660"/>
                <a:gd name="connsiteY19" fmla="*/ 8488 h 240349"/>
                <a:gd name="connsiteX20" fmla="*/ 17772 w 175660"/>
                <a:gd name="connsiteY20" fmla="*/ 21036 h 240349"/>
                <a:gd name="connsiteX21" fmla="*/ 17772 w 175660"/>
                <a:gd name="connsiteY21" fmla="*/ 21140 h 240349"/>
                <a:gd name="connsiteX22" fmla="*/ 17772 w 175660"/>
                <a:gd name="connsiteY22" fmla="*/ 21140 h 240349"/>
                <a:gd name="connsiteX23" fmla="*/ 17772 w 175660"/>
                <a:gd name="connsiteY23" fmla="*/ 21140 h 240349"/>
                <a:gd name="connsiteX24" fmla="*/ 17772 w 175660"/>
                <a:gd name="connsiteY24" fmla="*/ 21295 h 240349"/>
                <a:gd name="connsiteX25" fmla="*/ 17289 w 175660"/>
                <a:gd name="connsiteY25" fmla="*/ 23418 h 240349"/>
                <a:gd name="connsiteX26" fmla="*/ 17289 w 175660"/>
                <a:gd name="connsiteY26" fmla="*/ 23746 h 240349"/>
                <a:gd name="connsiteX27" fmla="*/ 17289 w 175660"/>
                <a:gd name="connsiteY27" fmla="*/ 23832 h 240349"/>
                <a:gd name="connsiteX28" fmla="*/ 17289 w 175660"/>
                <a:gd name="connsiteY28" fmla="*/ 23832 h 240349"/>
                <a:gd name="connsiteX29" fmla="*/ 16875 w 175660"/>
                <a:gd name="connsiteY29" fmla="*/ 36985 h 240349"/>
                <a:gd name="connsiteX30" fmla="*/ 34135 w 175660"/>
                <a:gd name="connsiteY30" fmla="*/ 58612 h 240349"/>
                <a:gd name="connsiteX31" fmla="*/ 41385 w 175660"/>
                <a:gd name="connsiteY31" fmla="*/ 56886 h 240349"/>
                <a:gd name="connsiteX32" fmla="*/ 38796 w 175660"/>
                <a:gd name="connsiteY32" fmla="*/ 66310 h 240349"/>
                <a:gd name="connsiteX33" fmla="*/ 64065 w 175660"/>
                <a:gd name="connsiteY33" fmla="*/ 116194 h 240349"/>
                <a:gd name="connsiteX34" fmla="*/ 76372 w 175660"/>
                <a:gd name="connsiteY34" fmla="*/ 124634 h 240349"/>
                <a:gd name="connsiteX35" fmla="*/ 76372 w 175660"/>
                <a:gd name="connsiteY35" fmla="*/ 124634 h 240349"/>
                <a:gd name="connsiteX36" fmla="*/ 64290 w 175660"/>
                <a:gd name="connsiteY36" fmla="*/ 166784 h 240349"/>
                <a:gd name="connsiteX37" fmla="*/ 54365 w 175660"/>
                <a:gd name="connsiteY37" fmla="*/ 168148 h 240349"/>
                <a:gd name="connsiteX38" fmla="*/ 54365 w 175660"/>
                <a:gd name="connsiteY38" fmla="*/ 168148 h 240349"/>
                <a:gd name="connsiteX39" fmla="*/ 26006 w 175660"/>
                <a:gd name="connsiteY39" fmla="*/ 175242 h 240349"/>
                <a:gd name="connsiteX40" fmla="*/ 25713 w 175660"/>
                <a:gd name="connsiteY40" fmla="*/ 175363 h 240349"/>
                <a:gd name="connsiteX41" fmla="*/ 18808 w 175660"/>
                <a:gd name="connsiteY41" fmla="*/ 179229 h 240349"/>
                <a:gd name="connsiteX42" fmla="*/ 18808 w 175660"/>
                <a:gd name="connsiteY42" fmla="*/ 179229 h 240349"/>
                <a:gd name="connsiteX43" fmla="*/ 18808 w 175660"/>
                <a:gd name="connsiteY43" fmla="*/ 179229 h 240349"/>
                <a:gd name="connsiteX44" fmla="*/ 16564 w 175660"/>
                <a:gd name="connsiteY44" fmla="*/ 181559 h 240349"/>
                <a:gd name="connsiteX45" fmla="*/ 15840 w 175660"/>
                <a:gd name="connsiteY45" fmla="*/ 182612 h 240349"/>
                <a:gd name="connsiteX46" fmla="*/ 3757 w 175660"/>
                <a:gd name="connsiteY46" fmla="*/ 215873 h 240349"/>
                <a:gd name="connsiteX47" fmla="*/ 88127 w 175660"/>
                <a:gd name="connsiteY47" fmla="*/ 243836 h 240349"/>
                <a:gd name="connsiteX48" fmla="*/ 179418 w 175660"/>
                <a:gd name="connsiteY48" fmla="*/ 210367 h 240349"/>
                <a:gd name="connsiteX49" fmla="*/ 154131 w 175660"/>
                <a:gd name="connsiteY49" fmla="*/ 177624 h 2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5660" h="240349">
                  <a:moveTo>
                    <a:pt x="154131" y="177624"/>
                  </a:moveTo>
                  <a:lnTo>
                    <a:pt x="152836" y="176226"/>
                  </a:lnTo>
                  <a:cubicBezTo>
                    <a:pt x="150921" y="174759"/>
                    <a:pt x="149005" y="173844"/>
                    <a:pt x="141306" y="172515"/>
                  </a:cubicBezTo>
                  <a:cubicBezTo>
                    <a:pt x="137388" y="171859"/>
                    <a:pt x="131951" y="171082"/>
                    <a:pt x="124236" y="170081"/>
                  </a:cubicBezTo>
                  <a:cubicBezTo>
                    <a:pt x="124236" y="170081"/>
                    <a:pt x="122510" y="169891"/>
                    <a:pt x="121698" y="169822"/>
                  </a:cubicBezTo>
                  <a:lnTo>
                    <a:pt x="119765" y="169650"/>
                  </a:lnTo>
                  <a:cubicBezTo>
                    <a:pt x="117556" y="168493"/>
                    <a:pt x="116986" y="159293"/>
                    <a:pt x="117003" y="149662"/>
                  </a:cubicBezTo>
                  <a:cubicBezTo>
                    <a:pt x="117003" y="148937"/>
                    <a:pt x="117003" y="148212"/>
                    <a:pt x="117003" y="147487"/>
                  </a:cubicBezTo>
                  <a:cubicBezTo>
                    <a:pt x="117003" y="143828"/>
                    <a:pt x="117159" y="140220"/>
                    <a:pt x="117297" y="136975"/>
                  </a:cubicBezTo>
                  <a:cubicBezTo>
                    <a:pt x="117297" y="136768"/>
                    <a:pt x="117297" y="136578"/>
                    <a:pt x="117297" y="136371"/>
                  </a:cubicBezTo>
                  <a:cubicBezTo>
                    <a:pt x="122061" y="136768"/>
                    <a:pt x="125219" y="136734"/>
                    <a:pt x="125219" y="136734"/>
                  </a:cubicBezTo>
                  <a:cubicBezTo>
                    <a:pt x="134092" y="136026"/>
                    <a:pt x="139632" y="112241"/>
                    <a:pt x="141617" y="93012"/>
                  </a:cubicBezTo>
                  <a:cubicBezTo>
                    <a:pt x="144344" y="86005"/>
                    <a:pt x="145829" y="78583"/>
                    <a:pt x="146001" y="71057"/>
                  </a:cubicBezTo>
                  <a:cubicBezTo>
                    <a:pt x="146295" y="64463"/>
                    <a:pt x="144275" y="57974"/>
                    <a:pt x="140305" y="52709"/>
                  </a:cubicBezTo>
                  <a:cubicBezTo>
                    <a:pt x="138562" y="50500"/>
                    <a:pt x="136456" y="48601"/>
                    <a:pt x="134074" y="47117"/>
                  </a:cubicBezTo>
                  <a:cubicBezTo>
                    <a:pt x="133522" y="46564"/>
                    <a:pt x="132952" y="46064"/>
                    <a:pt x="132348" y="45580"/>
                  </a:cubicBezTo>
                  <a:cubicBezTo>
                    <a:pt x="124098" y="36415"/>
                    <a:pt x="90543" y="2067"/>
                    <a:pt x="68484" y="21934"/>
                  </a:cubicBezTo>
                  <a:cubicBezTo>
                    <a:pt x="67915" y="19949"/>
                    <a:pt x="60752" y="-2352"/>
                    <a:pt x="26023" y="4949"/>
                  </a:cubicBezTo>
                  <a:cubicBezTo>
                    <a:pt x="28181" y="4725"/>
                    <a:pt x="43577" y="3223"/>
                    <a:pt x="48030" y="9506"/>
                  </a:cubicBezTo>
                  <a:cubicBezTo>
                    <a:pt x="47426" y="9247"/>
                    <a:pt x="33980" y="3275"/>
                    <a:pt x="25505" y="8488"/>
                  </a:cubicBezTo>
                  <a:cubicBezTo>
                    <a:pt x="21587" y="10870"/>
                    <a:pt x="19153" y="15823"/>
                    <a:pt x="17772" y="21036"/>
                  </a:cubicBezTo>
                  <a:cubicBezTo>
                    <a:pt x="17772" y="21036"/>
                    <a:pt x="17772" y="21036"/>
                    <a:pt x="17772" y="21140"/>
                  </a:cubicBezTo>
                  <a:cubicBezTo>
                    <a:pt x="17772" y="21243"/>
                    <a:pt x="17772" y="21140"/>
                    <a:pt x="17772" y="21140"/>
                  </a:cubicBezTo>
                  <a:lnTo>
                    <a:pt x="17772" y="21140"/>
                  </a:lnTo>
                  <a:cubicBezTo>
                    <a:pt x="17772" y="21192"/>
                    <a:pt x="17772" y="21243"/>
                    <a:pt x="17772" y="21295"/>
                  </a:cubicBezTo>
                  <a:cubicBezTo>
                    <a:pt x="17617" y="22003"/>
                    <a:pt x="17445" y="22710"/>
                    <a:pt x="17289" y="23418"/>
                  </a:cubicBezTo>
                  <a:cubicBezTo>
                    <a:pt x="17289" y="23521"/>
                    <a:pt x="17289" y="23625"/>
                    <a:pt x="17289" y="23746"/>
                  </a:cubicBezTo>
                  <a:cubicBezTo>
                    <a:pt x="17289" y="23867"/>
                    <a:pt x="17289" y="23746"/>
                    <a:pt x="17289" y="23832"/>
                  </a:cubicBezTo>
                  <a:lnTo>
                    <a:pt x="17289" y="23832"/>
                  </a:lnTo>
                  <a:cubicBezTo>
                    <a:pt x="16340" y="28148"/>
                    <a:pt x="16202" y="32618"/>
                    <a:pt x="16875" y="36985"/>
                  </a:cubicBezTo>
                  <a:cubicBezTo>
                    <a:pt x="18169" y="42422"/>
                    <a:pt x="27749" y="58612"/>
                    <a:pt x="34135" y="58612"/>
                  </a:cubicBezTo>
                  <a:cubicBezTo>
                    <a:pt x="36639" y="58526"/>
                    <a:pt x="39107" y="57939"/>
                    <a:pt x="41385" y="56886"/>
                  </a:cubicBezTo>
                  <a:cubicBezTo>
                    <a:pt x="40332" y="59976"/>
                    <a:pt x="39469" y="63117"/>
                    <a:pt x="38796" y="66310"/>
                  </a:cubicBezTo>
                  <a:cubicBezTo>
                    <a:pt x="32047" y="98053"/>
                    <a:pt x="53139" y="122166"/>
                    <a:pt x="64065" y="116194"/>
                  </a:cubicBezTo>
                  <a:cubicBezTo>
                    <a:pt x="71073" y="112379"/>
                    <a:pt x="76372" y="124634"/>
                    <a:pt x="76372" y="124634"/>
                  </a:cubicBezTo>
                  <a:lnTo>
                    <a:pt x="76372" y="124634"/>
                  </a:lnTo>
                  <a:cubicBezTo>
                    <a:pt x="75337" y="147849"/>
                    <a:pt x="68968" y="163004"/>
                    <a:pt x="64290" y="166784"/>
                  </a:cubicBezTo>
                  <a:cubicBezTo>
                    <a:pt x="62564" y="166974"/>
                    <a:pt x="58939" y="167423"/>
                    <a:pt x="54365" y="168148"/>
                  </a:cubicBezTo>
                  <a:lnTo>
                    <a:pt x="54365" y="168148"/>
                  </a:lnTo>
                  <a:cubicBezTo>
                    <a:pt x="54365" y="168148"/>
                    <a:pt x="38261" y="169874"/>
                    <a:pt x="26006" y="175242"/>
                  </a:cubicBezTo>
                  <a:lnTo>
                    <a:pt x="25713" y="175363"/>
                  </a:lnTo>
                  <a:cubicBezTo>
                    <a:pt x="23244" y="176329"/>
                    <a:pt x="20931" y="177641"/>
                    <a:pt x="18808" y="179229"/>
                  </a:cubicBezTo>
                  <a:cubicBezTo>
                    <a:pt x="18808" y="179229"/>
                    <a:pt x="18808" y="179229"/>
                    <a:pt x="18808" y="179229"/>
                  </a:cubicBezTo>
                  <a:lnTo>
                    <a:pt x="18808" y="179229"/>
                  </a:lnTo>
                  <a:cubicBezTo>
                    <a:pt x="17945" y="179885"/>
                    <a:pt x="17186" y="180662"/>
                    <a:pt x="16564" y="181559"/>
                  </a:cubicBezTo>
                  <a:cubicBezTo>
                    <a:pt x="16288" y="181887"/>
                    <a:pt x="16046" y="182233"/>
                    <a:pt x="15840" y="182612"/>
                  </a:cubicBezTo>
                  <a:cubicBezTo>
                    <a:pt x="11749" y="190414"/>
                    <a:pt x="7623" y="202134"/>
                    <a:pt x="3757" y="215873"/>
                  </a:cubicBezTo>
                  <a:cubicBezTo>
                    <a:pt x="28112" y="234083"/>
                    <a:pt x="57714" y="243887"/>
                    <a:pt x="88127" y="243836"/>
                  </a:cubicBezTo>
                  <a:cubicBezTo>
                    <a:pt x="121560" y="243887"/>
                    <a:pt x="153941" y="232029"/>
                    <a:pt x="179418" y="210367"/>
                  </a:cubicBezTo>
                  <a:cubicBezTo>
                    <a:pt x="170080" y="191605"/>
                    <a:pt x="159758" y="181887"/>
                    <a:pt x="154131" y="177624"/>
                  </a:cubicBezTo>
                  <a:close/>
                </a:path>
              </a:pathLst>
            </a:custGeom>
            <a:solidFill>
              <a:srgbClr val="FF6B61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xmlns="" id="{614C14EF-7F03-3091-00A1-F2B868D94A37}"/>
              </a:ext>
            </a:extLst>
          </p:cNvPr>
          <p:cNvSpPr/>
          <p:nvPr/>
        </p:nvSpPr>
        <p:spPr>
          <a:xfrm rot="10800000" flipV="1">
            <a:off x="1335167" y="2902656"/>
            <a:ext cx="7025062" cy="1125473"/>
          </a:xfrm>
          <a:prstGeom prst="round2DiagRect">
            <a:avLst>
              <a:gd name="adj1" fmla="val 34693"/>
              <a:gd name="adj2" fmla="val 0"/>
            </a:avLst>
          </a:prstGeom>
          <a:solidFill>
            <a:schemeClr val="bg1"/>
          </a:solidFill>
          <a:ln w="1725" cap="flat">
            <a:noFill/>
            <a:prstDash val="solid"/>
            <a:miter/>
          </a:ln>
        </p:spPr>
        <p:txBody>
          <a:bodyPr lIns="360000" tIns="72000" rIns="72000" bIns="72000" rtlCol="0" anchor="ctr"/>
          <a:lstStyle/>
          <a:p>
            <a:r>
              <a:rPr lang="ru-RU" sz="2400" b="1" dirty="0"/>
              <a:t>Кто</a:t>
            </a:r>
            <a:r>
              <a:rPr lang="ru-RU" sz="2400" b="1" dirty="0">
                <a:solidFill>
                  <a:schemeClr val="accent5"/>
                </a:solidFill>
              </a:rPr>
              <a:t> официально работал до 2014</a:t>
            </a:r>
          </a:p>
          <a:p>
            <a:r>
              <a:rPr lang="ru-RU" sz="2400" b="1" dirty="0"/>
              <a:t>Кто</a:t>
            </a:r>
            <a:r>
              <a:rPr lang="ru-RU" sz="2400" b="1" dirty="0">
                <a:solidFill>
                  <a:schemeClr val="accent5"/>
                </a:solidFill>
              </a:rPr>
              <a:t> самостоятельно отчислял взносы </a:t>
            </a:r>
            <a:endParaRPr lang="ru-RU" sz="2400" dirty="0">
              <a:latin typeface="Formular" panose="02000000000000000000" pitchFamily="2" charset="-52"/>
            </a:endParaRPr>
          </a:p>
        </p:txBody>
      </p:sp>
      <p:sp>
        <p:nvSpPr>
          <p:cNvPr id="43" name="Полилиния: фигура 26">
            <a:extLst>
              <a:ext uri="{FF2B5EF4-FFF2-40B4-BE49-F238E27FC236}">
                <a16:creationId xmlns:a16="http://schemas.microsoft.com/office/drawing/2014/main" xmlns="" id="{94D4F25F-D3FD-4A57-22A7-FD02DEFF0413}"/>
              </a:ext>
            </a:extLst>
          </p:cNvPr>
          <p:cNvSpPr/>
          <p:nvPr/>
        </p:nvSpPr>
        <p:spPr>
          <a:xfrm>
            <a:off x="408521" y="2857789"/>
            <a:ext cx="734890" cy="734984"/>
          </a:xfrm>
          <a:custGeom>
            <a:avLst/>
            <a:gdLst>
              <a:gd name="connsiteX0" fmla="*/ 3757 w 130817"/>
              <a:gd name="connsiteY0" fmla="*/ 68886 h 130834"/>
              <a:gd name="connsiteX1" fmla="*/ 17324 w 130817"/>
              <a:gd name="connsiteY1" fmla="*/ 108792 h 130834"/>
              <a:gd name="connsiteX2" fmla="*/ 26903 w 130817"/>
              <a:gd name="connsiteY2" fmla="*/ 118804 h 130834"/>
              <a:gd name="connsiteX3" fmla="*/ 38278 w 130817"/>
              <a:gd name="connsiteY3" fmla="*/ 126571 h 130834"/>
              <a:gd name="connsiteX4" fmla="*/ 69157 w 130817"/>
              <a:gd name="connsiteY4" fmla="*/ 134321 h 130834"/>
              <a:gd name="connsiteX5" fmla="*/ 106647 w 130817"/>
              <a:gd name="connsiteY5" fmla="*/ 122498 h 130834"/>
              <a:gd name="connsiteX6" fmla="*/ 108235 w 130817"/>
              <a:gd name="connsiteY6" fmla="*/ 121358 h 130834"/>
              <a:gd name="connsiteX7" fmla="*/ 121008 w 130817"/>
              <a:gd name="connsiteY7" fmla="*/ 108792 h 130834"/>
              <a:gd name="connsiteX8" fmla="*/ 134575 w 130817"/>
              <a:gd name="connsiteY8" fmla="*/ 68886 h 130834"/>
              <a:gd name="connsiteX9" fmla="*/ 69175 w 130817"/>
              <a:gd name="connsiteY9" fmla="*/ 3486 h 130834"/>
              <a:gd name="connsiteX10" fmla="*/ 69157 w 130817"/>
              <a:gd name="connsiteY10" fmla="*/ 3486 h 130834"/>
              <a:gd name="connsiteX11" fmla="*/ 3757 w 130817"/>
              <a:gd name="connsiteY11" fmla="*/ 68886 h 13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817" h="130834">
                <a:moveTo>
                  <a:pt x="3757" y="68886"/>
                </a:moveTo>
                <a:cubicBezTo>
                  <a:pt x="3740" y="83316"/>
                  <a:pt x="8504" y="97366"/>
                  <a:pt x="17324" y="108792"/>
                </a:cubicBezTo>
                <a:cubicBezTo>
                  <a:pt x="20155" y="112452"/>
                  <a:pt x="23365" y="115818"/>
                  <a:pt x="26903" y="118804"/>
                </a:cubicBezTo>
                <a:cubicBezTo>
                  <a:pt x="30407" y="121790"/>
                  <a:pt x="34222" y="124396"/>
                  <a:pt x="38278" y="126571"/>
                </a:cubicBezTo>
                <a:cubicBezTo>
                  <a:pt x="47772" y="131663"/>
                  <a:pt x="58387" y="134338"/>
                  <a:pt x="69157" y="134321"/>
                </a:cubicBezTo>
                <a:cubicBezTo>
                  <a:pt x="82569" y="134338"/>
                  <a:pt x="95670" y="130213"/>
                  <a:pt x="106647" y="122498"/>
                </a:cubicBezTo>
                <a:cubicBezTo>
                  <a:pt x="107200" y="122135"/>
                  <a:pt x="107718" y="121738"/>
                  <a:pt x="108235" y="121358"/>
                </a:cubicBezTo>
                <a:cubicBezTo>
                  <a:pt x="113051" y="117768"/>
                  <a:pt x="117349" y="113556"/>
                  <a:pt x="121008" y="108792"/>
                </a:cubicBezTo>
                <a:cubicBezTo>
                  <a:pt x="129828" y="97366"/>
                  <a:pt x="134609" y="83333"/>
                  <a:pt x="134575" y="68886"/>
                </a:cubicBezTo>
                <a:cubicBezTo>
                  <a:pt x="134575" y="32760"/>
                  <a:pt x="105301" y="3486"/>
                  <a:pt x="69175" y="3486"/>
                </a:cubicBezTo>
                <a:cubicBezTo>
                  <a:pt x="69175" y="3486"/>
                  <a:pt x="69157" y="3486"/>
                  <a:pt x="69157" y="3486"/>
                </a:cubicBezTo>
                <a:cubicBezTo>
                  <a:pt x="33031" y="3486"/>
                  <a:pt x="3757" y="32760"/>
                  <a:pt x="3757" y="68886"/>
                </a:cubicBezTo>
                <a:close/>
              </a:path>
            </a:pathLst>
          </a:custGeom>
          <a:solidFill>
            <a:srgbClr val="D3FF24"/>
          </a:solidFill>
          <a:ln w="1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Полилиния: фигура 27">
            <a:extLst>
              <a:ext uri="{FF2B5EF4-FFF2-40B4-BE49-F238E27FC236}">
                <a16:creationId xmlns:a16="http://schemas.microsoft.com/office/drawing/2014/main" xmlns="" id="{0524F2AB-A791-290D-5953-D39AEA332A75}"/>
              </a:ext>
            </a:extLst>
          </p:cNvPr>
          <p:cNvSpPr/>
          <p:nvPr/>
        </p:nvSpPr>
        <p:spPr>
          <a:xfrm>
            <a:off x="570883" y="2961324"/>
            <a:ext cx="384458" cy="527913"/>
          </a:xfrm>
          <a:custGeom>
            <a:avLst/>
            <a:gdLst>
              <a:gd name="connsiteX0" fmla="*/ 58991 w 68437"/>
              <a:gd name="connsiteY0" fmla="*/ 90540 h 110268"/>
              <a:gd name="connsiteX1" fmla="*/ 52967 w 68437"/>
              <a:gd name="connsiteY1" fmla="*/ 85206 h 110268"/>
              <a:gd name="connsiteX2" fmla="*/ 51465 w 68437"/>
              <a:gd name="connsiteY2" fmla="*/ 85482 h 110268"/>
              <a:gd name="connsiteX3" fmla="*/ 48013 w 68437"/>
              <a:gd name="connsiteY3" fmla="*/ 83290 h 110268"/>
              <a:gd name="connsiteX4" fmla="*/ 49014 w 68437"/>
              <a:gd name="connsiteY4" fmla="*/ 76593 h 110268"/>
              <a:gd name="connsiteX5" fmla="*/ 50033 w 68437"/>
              <a:gd name="connsiteY5" fmla="*/ 64701 h 110268"/>
              <a:gd name="connsiteX6" fmla="*/ 55383 w 68437"/>
              <a:gd name="connsiteY6" fmla="*/ 64200 h 110268"/>
              <a:gd name="connsiteX7" fmla="*/ 60320 w 68437"/>
              <a:gd name="connsiteY7" fmla="*/ 31405 h 110268"/>
              <a:gd name="connsiteX8" fmla="*/ 63772 w 68437"/>
              <a:gd name="connsiteY8" fmla="*/ 30766 h 110268"/>
              <a:gd name="connsiteX9" fmla="*/ 68605 w 68437"/>
              <a:gd name="connsiteY9" fmla="*/ 21825 h 110268"/>
              <a:gd name="connsiteX10" fmla="*/ 65325 w 68437"/>
              <a:gd name="connsiteY10" fmla="*/ 25087 h 110268"/>
              <a:gd name="connsiteX11" fmla="*/ 64100 w 68437"/>
              <a:gd name="connsiteY11" fmla="*/ 7447 h 110268"/>
              <a:gd name="connsiteX12" fmla="*/ 41092 w 68437"/>
              <a:gd name="connsiteY12" fmla="*/ 5272 h 110268"/>
              <a:gd name="connsiteX13" fmla="*/ 18826 w 68437"/>
              <a:gd name="connsiteY13" fmla="*/ 14058 h 110268"/>
              <a:gd name="connsiteX14" fmla="*/ 23590 w 68437"/>
              <a:gd name="connsiteY14" fmla="*/ 48907 h 110268"/>
              <a:gd name="connsiteX15" fmla="*/ 23917 w 68437"/>
              <a:gd name="connsiteY15" fmla="*/ 50961 h 110268"/>
              <a:gd name="connsiteX16" fmla="*/ 26679 w 68437"/>
              <a:gd name="connsiteY16" fmla="*/ 57537 h 110268"/>
              <a:gd name="connsiteX17" fmla="*/ 18325 w 68437"/>
              <a:gd name="connsiteY17" fmla="*/ 76973 h 110268"/>
              <a:gd name="connsiteX18" fmla="*/ 12318 w 68437"/>
              <a:gd name="connsiteY18" fmla="*/ 83445 h 110268"/>
              <a:gd name="connsiteX19" fmla="*/ 12197 w 68437"/>
              <a:gd name="connsiteY19" fmla="*/ 83532 h 110268"/>
              <a:gd name="connsiteX20" fmla="*/ 12197 w 68437"/>
              <a:gd name="connsiteY20" fmla="*/ 83532 h 110268"/>
              <a:gd name="connsiteX21" fmla="*/ 3757 w 68437"/>
              <a:gd name="connsiteY21" fmla="*/ 102052 h 110268"/>
              <a:gd name="connsiteX22" fmla="*/ 3757 w 68437"/>
              <a:gd name="connsiteY22" fmla="*/ 102156 h 110268"/>
              <a:gd name="connsiteX23" fmla="*/ 15684 w 68437"/>
              <a:gd name="connsiteY23" fmla="*/ 108715 h 110268"/>
              <a:gd name="connsiteX24" fmla="*/ 16513 w 68437"/>
              <a:gd name="connsiteY24" fmla="*/ 109060 h 110268"/>
              <a:gd name="connsiteX25" fmla="*/ 16703 w 68437"/>
              <a:gd name="connsiteY25" fmla="*/ 109060 h 110268"/>
              <a:gd name="connsiteX26" fmla="*/ 18066 w 68437"/>
              <a:gd name="connsiteY26" fmla="*/ 109595 h 110268"/>
              <a:gd name="connsiteX27" fmla="*/ 21397 w 68437"/>
              <a:gd name="connsiteY27" fmla="*/ 110786 h 110268"/>
              <a:gd name="connsiteX28" fmla="*/ 24953 w 68437"/>
              <a:gd name="connsiteY28" fmla="*/ 111822 h 110268"/>
              <a:gd name="connsiteX29" fmla="*/ 26679 w 68437"/>
              <a:gd name="connsiteY29" fmla="*/ 112219 h 110268"/>
              <a:gd name="connsiteX30" fmla="*/ 28146 w 68437"/>
              <a:gd name="connsiteY30" fmla="*/ 112530 h 110268"/>
              <a:gd name="connsiteX31" fmla="*/ 28353 w 68437"/>
              <a:gd name="connsiteY31" fmla="*/ 112530 h 110268"/>
              <a:gd name="connsiteX32" fmla="*/ 29337 w 68437"/>
              <a:gd name="connsiteY32" fmla="*/ 112719 h 110268"/>
              <a:gd name="connsiteX33" fmla="*/ 31650 w 68437"/>
              <a:gd name="connsiteY33" fmla="*/ 113116 h 110268"/>
              <a:gd name="connsiteX34" fmla="*/ 32185 w 68437"/>
              <a:gd name="connsiteY34" fmla="*/ 113116 h 110268"/>
              <a:gd name="connsiteX35" fmla="*/ 33462 w 68437"/>
              <a:gd name="connsiteY35" fmla="*/ 113289 h 110268"/>
              <a:gd name="connsiteX36" fmla="*/ 35275 w 68437"/>
              <a:gd name="connsiteY36" fmla="*/ 113496 h 110268"/>
              <a:gd name="connsiteX37" fmla="*/ 37329 w 68437"/>
              <a:gd name="connsiteY37" fmla="*/ 113651 h 110268"/>
              <a:gd name="connsiteX38" fmla="*/ 39280 w 68437"/>
              <a:gd name="connsiteY38" fmla="*/ 113755 h 110268"/>
              <a:gd name="connsiteX39" fmla="*/ 41333 w 68437"/>
              <a:gd name="connsiteY39" fmla="*/ 113755 h 110268"/>
              <a:gd name="connsiteX40" fmla="*/ 43543 w 68437"/>
              <a:gd name="connsiteY40" fmla="*/ 113755 h 110268"/>
              <a:gd name="connsiteX41" fmla="*/ 44268 w 68437"/>
              <a:gd name="connsiteY41" fmla="*/ 113755 h 110268"/>
              <a:gd name="connsiteX42" fmla="*/ 45355 w 68437"/>
              <a:gd name="connsiteY42" fmla="*/ 113755 h 110268"/>
              <a:gd name="connsiteX43" fmla="*/ 45493 w 68437"/>
              <a:gd name="connsiteY43" fmla="*/ 113755 h 110268"/>
              <a:gd name="connsiteX44" fmla="*/ 47547 w 68437"/>
              <a:gd name="connsiteY44" fmla="*/ 113600 h 110268"/>
              <a:gd name="connsiteX45" fmla="*/ 72195 w 68437"/>
              <a:gd name="connsiteY45" fmla="*/ 106143 h 110268"/>
              <a:gd name="connsiteX46" fmla="*/ 58991 w 68437"/>
              <a:gd name="connsiteY46" fmla="*/ 90540 h 11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8437" h="110268">
                <a:moveTo>
                  <a:pt x="58991" y="90540"/>
                </a:moveTo>
                <a:lnTo>
                  <a:pt x="52967" y="85206"/>
                </a:lnTo>
                <a:lnTo>
                  <a:pt x="51465" y="85482"/>
                </a:lnTo>
                <a:cubicBezTo>
                  <a:pt x="50343" y="84688"/>
                  <a:pt x="49204" y="83963"/>
                  <a:pt x="48013" y="83290"/>
                </a:cubicBezTo>
                <a:cubicBezTo>
                  <a:pt x="48410" y="80856"/>
                  <a:pt x="48738" y="78595"/>
                  <a:pt x="49014" y="76593"/>
                </a:cubicBezTo>
                <a:cubicBezTo>
                  <a:pt x="49567" y="72658"/>
                  <a:pt x="49912" y="68688"/>
                  <a:pt x="50033" y="64701"/>
                </a:cubicBezTo>
                <a:cubicBezTo>
                  <a:pt x="53226" y="64545"/>
                  <a:pt x="55383" y="64200"/>
                  <a:pt x="55383" y="64200"/>
                </a:cubicBezTo>
                <a:cubicBezTo>
                  <a:pt x="61425" y="62802"/>
                  <a:pt x="61718" y="42176"/>
                  <a:pt x="60320" y="31405"/>
                </a:cubicBezTo>
                <a:cubicBezTo>
                  <a:pt x="61511" y="31457"/>
                  <a:pt x="62685" y="31250"/>
                  <a:pt x="63772" y="30766"/>
                </a:cubicBezTo>
                <a:cubicBezTo>
                  <a:pt x="68346" y="28747"/>
                  <a:pt x="68605" y="21825"/>
                  <a:pt x="68605" y="21825"/>
                </a:cubicBezTo>
                <a:cubicBezTo>
                  <a:pt x="67845" y="23206"/>
                  <a:pt x="66706" y="24345"/>
                  <a:pt x="65325" y="25087"/>
                </a:cubicBezTo>
                <a:cubicBezTo>
                  <a:pt x="65325" y="25087"/>
                  <a:pt x="72972" y="14611"/>
                  <a:pt x="64100" y="7447"/>
                </a:cubicBezTo>
                <a:cubicBezTo>
                  <a:pt x="55228" y="284"/>
                  <a:pt x="46236" y="4962"/>
                  <a:pt x="41092" y="5272"/>
                </a:cubicBezTo>
                <a:cubicBezTo>
                  <a:pt x="29803" y="5963"/>
                  <a:pt x="22502" y="6636"/>
                  <a:pt x="18826" y="14058"/>
                </a:cubicBezTo>
                <a:cubicBezTo>
                  <a:pt x="15149" y="21480"/>
                  <a:pt x="16616" y="41502"/>
                  <a:pt x="23590" y="48907"/>
                </a:cubicBezTo>
                <a:cubicBezTo>
                  <a:pt x="23710" y="49598"/>
                  <a:pt x="23831" y="50271"/>
                  <a:pt x="23917" y="50961"/>
                </a:cubicBezTo>
                <a:cubicBezTo>
                  <a:pt x="24245" y="53360"/>
                  <a:pt x="25195" y="55622"/>
                  <a:pt x="26679" y="57537"/>
                </a:cubicBezTo>
                <a:cubicBezTo>
                  <a:pt x="25436" y="64580"/>
                  <a:pt x="22571" y="71225"/>
                  <a:pt x="18325" y="76973"/>
                </a:cubicBezTo>
                <a:cubicBezTo>
                  <a:pt x="16012" y="78820"/>
                  <a:pt x="13993" y="81012"/>
                  <a:pt x="12318" y="83445"/>
                </a:cubicBezTo>
                <a:lnTo>
                  <a:pt x="12197" y="83532"/>
                </a:lnTo>
                <a:lnTo>
                  <a:pt x="12197" y="83532"/>
                </a:lnTo>
                <a:cubicBezTo>
                  <a:pt x="8435" y="89228"/>
                  <a:pt x="5587" y="95476"/>
                  <a:pt x="3757" y="102052"/>
                </a:cubicBezTo>
                <a:cubicBezTo>
                  <a:pt x="3757" y="102052"/>
                  <a:pt x="3757" y="102052"/>
                  <a:pt x="3757" y="102156"/>
                </a:cubicBezTo>
                <a:cubicBezTo>
                  <a:pt x="7485" y="104780"/>
                  <a:pt x="11473" y="106972"/>
                  <a:pt x="15684" y="108715"/>
                </a:cubicBezTo>
                <a:lnTo>
                  <a:pt x="16513" y="109060"/>
                </a:lnTo>
                <a:lnTo>
                  <a:pt x="16703" y="109060"/>
                </a:lnTo>
                <a:lnTo>
                  <a:pt x="18066" y="109595"/>
                </a:lnTo>
                <a:cubicBezTo>
                  <a:pt x="19171" y="110027"/>
                  <a:pt x="20276" y="110424"/>
                  <a:pt x="21397" y="110786"/>
                </a:cubicBezTo>
                <a:cubicBezTo>
                  <a:pt x="22519" y="111149"/>
                  <a:pt x="23762" y="111511"/>
                  <a:pt x="24953" y="111822"/>
                </a:cubicBezTo>
                <a:lnTo>
                  <a:pt x="26679" y="112219"/>
                </a:lnTo>
                <a:cubicBezTo>
                  <a:pt x="27163" y="112340"/>
                  <a:pt x="27646" y="112443"/>
                  <a:pt x="28146" y="112530"/>
                </a:cubicBezTo>
                <a:lnTo>
                  <a:pt x="28353" y="112530"/>
                </a:lnTo>
                <a:lnTo>
                  <a:pt x="29337" y="112719"/>
                </a:lnTo>
                <a:lnTo>
                  <a:pt x="31650" y="113116"/>
                </a:lnTo>
                <a:lnTo>
                  <a:pt x="32185" y="113116"/>
                </a:lnTo>
                <a:lnTo>
                  <a:pt x="33462" y="113289"/>
                </a:lnTo>
                <a:lnTo>
                  <a:pt x="35275" y="113496"/>
                </a:lnTo>
                <a:cubicBezTo>
                  <a:pt x="35948" y="113496"/>
                  <a:pt x="36639" y="113617"/>
                  <a:pt x="37329" y="113651"/>
                </a:cubicBezTo>
                <a:cubicBezTo>
                  <a:pt x="38020" y="113686"/>
                  <a:pt x="38623" y="113651"/>
                  <a:pt x="39280" y="113755"/>
                </a:cubicBezTo>
                <a:lnTo>
                  <a:pt x="41333" y="113755"/>
                </a:lnTo>
                <a:lnTo>
                  <a:pt x="43543" y="113755"/>
                </a:lnTo>
                <a:lnTo>
                  <a:pt x="44268" y="113755"/>
                </a:lnTo>
                <a:cubicBezTo>
                  <a:pt x="44630" y="113755"/>
                  <a:pt x="44992" y="113755"/>
                  <a:pt x="45355" y="113755"/>
                </a:cubicBezTo>
                <a:lnTo>
                  <a:pt x="45493" y="113755"/>
                </a:lnTo>
                <a:cubicBezTo>
                  <a:pt x="46184" y="113755"/>
                  <a:pt x="46857" y="113669"/>
                  <a:pt x="47547" y="113600"/>
                </a:cubicBezTo>
                <a:cubicBezTo>
                  <a:pt x="56177" y="112788"/>
                  <a:pt x="64566" y="110251"/>
                  <a:pt x="72195" y="106143"/>
                </a:cubicBezTo>
                <a:cubicBezTo>
                  <a:pt x="68588" y="100309"/>
                  <a:pt x="64152" y="95045"/>
                  <a:pt x="58991" y="90540"/>
                </a:cubicBezTo>
                <a:close/>
              </a:path>
            </a:pathLst>
          </a:custGeom>
          <a:solidFill>
            <a:srgbClr val="5BCE98"/>
          </a:solidFill>
          <a:ln w="17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824896" y="0"/>
            <a:ext cx="10705300" cy="3730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 algn="just">
              <a:lnSpc>
                <a:spcPct val="90000"/>
              </a:lnSpc>
              <a:spcBef>
                <a:spcPts val="600"/>
              </a:spcBef>
            </a:pPr>
            <a:endParaRPr lang="ru-RU" sz="2000" dirty="0">
              <a:latin typeface="Formular" panose="02000000000000000000" pitchFamily="2" charset="-52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478837" y="5253149"/>
            <a:ext cx="1093709" cy="617562"/>
          </a:xfrm>
          <a:prstGeom prst="roundRect">
            <a:avLst/>
          </a:prstGeom>
          <a:solidFill>
            <a:srgbClr val="D3FF24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543236" y="5377493"/>
            <a:ext cx="964910" cy="391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 algn="ctr">
              <a:spcBef>
                <a:spcPts val="600"/>
              </a:spcBef>
            </a:pPr>
            <a:r>
              <a:rPr lang="ru-RU" sz="2400" b="1" dirty="0">
                <a:latin typeface="Unbounded" pitchFamily="2" charset="-52"/>
              </a:rPr>
              <a:t>6%</a:t>
            </a:r>
          </a:p>
        </p:txBody>
      </p:sp>
      <p:sp>
        <p:nvSpPr>
          <p:cNvPr id="2" name="Дуга 1"/>
          <p:cNvSpPr/>
          <p:nvPr/>
        </p:nvSpPr>
        <p:spPr>
          <a:xfrm>
            <a:off x="5053662" y="4358350"/>
            <a:ext cx="1270191" cy="165293"/>
          </a:xfrm>
          <a:prstGeom prst="arc">
            <a:avLst>
              <a:gd name="adj1" fmla="val 10960475"/>
              <a:gd name="adj2" fmla="val 21401908"/>
            </a:avLst>
          </a:prstGeom>
          <a:noFill/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miter lim="800000"/>
            <a:headEnd type="oval"/>
            <a:tailEnd type="triangle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flipV="1">
            <a:off x="5053661" y="5395393"/>
            <a:ext cx="1270191" cy="260676"/>
          </a:xfrm>
          <a:prstGeom prst="arc">
            <a:avLst>
              <a:gd name="adj1" fmla="val 11082884"/>
              <a:gd name="adj2" fmla="val 21401908"/>
            </a:avLst>
          </a:prstGeom>
          <a:noFill/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miter lim="800000"/>
            <a:headEnd type="oval"/>
            <a:tailEnd type="triangle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82083" y="6126891"/>
            <a:ext cx="3245917" cy="421826"/>
          </a:xfrm>
          <a:prstGeom prst="rect">
            <a:avLst/>
          </a:prstGeom>
          <a:solidFill>
            <a:srgbClr val="FFFFF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96" y="6056831"/>
            <a:ext cx="1137086" cy="4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1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2664887"/>
            <a:ext cx="12191999" cy="3174210"/>
          </a:xfrm>
          <a:prstGeom prst="rect">
            <a:avLst/>
          </a:prstGeom>
          <a:solidFill>
            <a:schemeClr val="bg1">
              <a:lumMod val="95000"/>
            </a:schemeClr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EB478E8-0C07-2B0C-1318-CD0B86D5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30" y="404816"/>
            <a:ext cx="10603470" cy="1661993"/>
          </a:xfrm>
        </p:spPr>
        <p:txBody>
          <a:bodyPr anchor="t"/>
          <a:lstStyle/>
          <a:p>
            <a:pPr>
              <a:spcBef>
                <a:spcPts val="400"/>
              </a:spcBef>
            </a:pPr>
            <a:r>
              <a:rPr lang="ru-RU" dirty="0">
                <a:solidFill>
                  <a:schemeClr val="accent5"/>
                </a:solidFill>
              </a:rPr>
              <a:t>Софинансирование </a:t>
            </a:r>
            <a:r>
              <a:rPr lang="ru-RU" dirty="0"/>
              <a:t>взносов </a:t>
            </a:r>
            <a:r>
              <a:rPr lang="ru-RU" dirty="0" smtClean="0"/>
              <a:t>государством в течение 3-х лет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1152" y="1851327"/>
            <a:ext cx="372849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dirty="0"/>
              <a:t>Среднемесячный доход гражданина,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9563" y="3007307"/>
            <a:ext cx="3111671" cy="713772"/>
          </a:xfrm>
          <a:prstGeom prst="roundRect">
            <a:avLst/>
          </a:prstGeom>
          <a:solidFill>
            <a:srgbClr val="D3FF24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93651" y="3201261"/>
            <a:ext cx="2803493" cy="382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 algn="ctr">
              <a:spcBef>
                <a:spcPts val="600"/>
              </a:spcBef>
            </a:pPr>
            <a:r>
              <a:rPr lang="ru-RU" b="1" dirty="0">
                <a:latin typeface="Unbounded" pitchFamily="2" charset="-52"/>
              </a:rPr>
              <a:t>до  80 000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9563" y="3886289"/>
            <a:ext cx="3111671" cy="713772"/>
          </a:xfrm>
          <a:prstGeom prst="roundRect">
            <a:avLst/>
          </a:prstGeom>
          <a:solidFill>
            <a:srgbClr val="D3FF24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93651" y="4108987"/>
            <a:ext cx="2803493" cy="382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 algn="ctr">
              <a:spcBef>
                <a:spcPts val="600"/>
              </a:spcBef>
            </a:pPr>
            <a:r>
              <a:rPr lang="ru-RU" b="1" dirty="0">
                <a:latin typeface="Unbounded" pitchFamily="2" charset="-52"/>
              </a:rPr>
              <a:t>80 000 – 150 000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9563" y="4765271"/>
            <a:ext cx="3111671" cy="713772"/>
          </a:xfrm>
          <a:prstGeom prst="roundRect">
            <a:avLst/>
          </a:prstGeom>
          <a:solidFill>
            <a:srgbClr val="D3FF24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93651" y="4984155"/>
            <a:ext cx="2803493" cy="382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 algn="ctr">
              <a:spcBef>
                <a:spcPts val="600"/>
              </a:spcBef>
            </a:pPr>
            <a:r>
              <a:rPr lang="ru-RU" b="1" dirty="0">
                <a:latin typeface="Unbounded" pitchFamily="2" charset="-52"/>
              </a:rPr>
              <a:t>от 150 000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342084" y="1851327"/>
            <a:ext cx="3728490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dirty="0"/>
              <a:t>Софинансирование</a:t>
            </a:r>
          </a:p>
          <a:p>
            <a:pPr algn="ctr">
              <a:lnSpc>
                <a:spcPts val="1800"/>
              </a:lnSpc>
            </a:pPr>
            <a:r>
              <a:rPr lang="ru-RU" sz="1600" dirty="0"/>
              <a:t>за год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144205" y="1735911"/>
            <a:ext cx="3728490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dirty="0"/>
              <a:t>Максимальное софинансирование </a:t>
            </a:r>
          </a:p>
          <a:p>
            <a:pPr algn="ctr">
              <a:lnSpc>
                <a:spcPts val="1800"/>
              </a:lnSpc>
            </a:pPr>
            <a:r>
              <a:rPr lang="ru-RU" sz="1600" dirty="0"/>
              <a:t>за год, руб.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97166" y="3007307"/>
            <a:ext cx="3447039" cy="713772"/>
          </a:xfrm>
          <a:prstGeom prst="roundRect">
            <a:avLst/>
          </a:prstGeom>
          <a:solidFill>
            <a:schemeClr val="bg1"/>
          </a:solidFill>
          <a:ln w="6345" cap="flat">
            <a:solidFill>
              <a:srgbClr val="D3FF24"/>
            </a:solidFill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654913" y="3172517"/>
            <a:ext cx="3415661" cy="382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 algn="ctr">
              <a:spcBef>
                <a:spcPts val="600"/>
              </a:spcBef>
            </a:pPr>
            <a:r>
              <a:rPr lang="ru-RU" b="1" dirty="0">
                <a:latin typeface="Unbounded" pitchFamily="2" charset="-52"/>
              </a:rPr>
              <a:t>1 </a:t>
            </a:r>
            <a:r>
              <a:rPr lang="ru-RU" sz="1400" b="1" dirty="0">
                <a:latin typeface="Unbounded" pitchFamily="2" charset="-52"/>
              </a:rPr>
              <a:t>руб. гос-во</a:t>
            </a:r>
            <a:r>
              <a:rPr lang="ru-RU" b="1" dirty="0">
                <a:latin typeface="Unbounded" pitchFamily="2" charset="-52"/>
              </a:rPr>
              <a:t>/ 1 </a:t>
            </a:r>
            <a:r>
              <a:rPr lang="ru-RU" sz="1400" b="1" dirty="0">
                <a:latin typeface="Unbounded" pitchFamily="2" charset="-52"/>
              </a:rPr>
              <a:t>руб. гр-н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97166" y="3886289"/>
            <a:ext cx="3447039" cy="713772"/>
          </a:xfrm>
          <a:prstGeom prst="roundRect">
            <a:avLst/>
          </a:prstGeom>
          <a:solidFill>
            <a:schemeClr val="bg1"/>
          </a:solidFill>
          <a:ln w="6345" cap="flat">
            <a:solidFill>
              <a:srgbClr val="D3FF24"/>
            </a:solidFill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654913" y="4051499"/>
            <a:ext cx="3489292" cy="382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 algn="ctr">
              <a:spcBef>
                <a:spcPts val="600"/>
              </a:spcBef>
            </a:pPr>
            <a:r>
              <a:rPr lang="ru-RU" b="1" dirty="0">
                <a:latin typeface="Unbounded" pitchFamily="2" charset="-52"/>
              </a:rPr>
              <a:t>1 </a:t>
            </a:r>
            <a:r>
              <a:rPr lang="ru-RU" sz="1400" b="1" dirty="0">
                <a:latin typeface="Unbounded" pitchFamily="2" charset="-52"/>
              </a:rPr>
              <a:t>руб. гос-во</a:t>
            </a:r>
            <a:r>
              <a:rPr lang="ru-RU" b="1" dirty="0">
                <a:latin typeface="Unbounded" pitchFamily="2" charset="-52"/>
              </a:rPr>
              <a:t>/ 2 </a:t>
            </a:r>
            <a:r>
              <a:rPr lang="ru-RU" sz="1400" b="1" dirty="0">
                <a:latin typeface="Unbounded" pitchFamily="2" charset="-52"/>
              </a:rPr>
              <a:t>руб. гр-н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97166" y="4765271"/>
            <a:ext cx="3447039" cy="713772"/>
          </a:xfrm>
          <a:prstGeom prst="roundRect">
            <a:avLst/>
          </a:prstGeom>
          <a:solidFill>
            <a:schemeClr val="bg1"/>
          </a:solidFill>
          <a:ln w="6345" cap="flat">
            <a:solidFill>
              <a:srgbClr val="D3FF24"/>
            </a:solidFill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654913" y="4930481"/>
            <a:ext cx="3489292" cy="382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701" marR="3080" algn="ctr">
              <a:spcBef>
                <a:spcPts val="600"/>
              </a:spcBef>
            </a:pPr>
            <a:r>
              <a:rPr lang="ru-RU" b="1" dirty="0">
                <a:latin typeface="Unbounded" pitchFamily="2" charset="-52"/>
              </a:rPr>
              <a:t>1 </a:t>
            </a:r>
            <a:r>
              <a:rPr lang="ru-RU" sz="1400" b="1" dirty="0">
                <a:latin typeface="Unbounded" pitchFamily="2" charset="-52"/>
              </a:rPr>
              <a:t>руб. гос-во</a:t>
            </a:r>
            <a:r>
              <a:rPr lang="ru-RU" b="1" dirty="0">
                <a:latin typeface="Unbounded" pitchFamily="2" charset="-52"/>
              </a:rPr>
              <a:t>/ 4 </a:t>
            </a:r>
            <a:r>
              <a:rPr lang="ru-RU" sz="1400" b="1" dirty="0">
                <a:latin typeface="Unbounded" pitchFamily="2" charset="-52"/>
              </a:rPr>
              <a:t>руб. гр-н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3A8D414-5715-4A93-983C-EE1690A704AF}"/>
              </a:ext>
            </a:extLst>
          </p:cNvPr>
          <p:cNvSpPr txBox="1"/>
          <p:nvPr/>
        </p:nvSpPr>
        <p:spPr>
          <a:xfrm>
            <a:off x="8914929" y="3085395"/>
            <a:ext cx="2359083" cy="2227539"/>
          </a:xfrm>
          <a:prstGeom prst="ellipse">
            <a:avLst/>
          </a:prstGeom>
          <a:solidFill>
            <a:srgbClr val="D3FF24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ru-RU" sz="2400" b="1" dirty="0">
                <a:latin typeface="Unbounded" pitchFamily="2" charset="-52"/>
              </a:rPr>
              <a:t>+ 36 000</a:t>
            </a:r>
            <a:endParaRPr lang="ru-RU" sz="2400" dirty="0">
              <a:latin typeface="Unbounded" pitchFamily="2" charset="-52"/>
            </a:endParaRP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5EE647D2-F8B7-B70D-261D-4A25519EF6B8}"/>
              </a:ext>
            </a:extLst>
          </p:cNvPr>
          <p:cNvCxnSpPr>
            <a:cxnSpLocks/>
          </p:cNvCxnSpPr>
          <p:nvPr/>
        </p:nvCxnSpPr>
        <p:spPr>
          <a:xfrm>
            <a:off x="3944701" y="3363743"/>
            <a:ext cx="526487" cy="0"/>
          </a:xfrm>
          <a:prstGeom prst="straightConnector1">
            <a:avLst/>
          </a:prstGeom>
          <a:noFill/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miter lim="800000"/>
            <a:headEnd type="oval"/>
            <a:tailEnd type="triangle"/>
          </a:ln>
          <a:effectLst/>
        </p:spPr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5EE647D2-F8B7-B70D-261D-4A25519EF6B8}"/>
              </a:ext>
            </a:extLst>
          </p:cNvPr>
          <p:cNvCxnSpPr>
            <a:cxnSpLocks/>
          </p:cNvCxnSpPr>
          <p:nvPr/>
        </p:nvCxnSpPr>
        <p:spPr>
          <a:xfrm>
            <a:off x="3944701" y="4242725"/>
            <a:ext cx="526487" cy="0"/>
          </a:xfrm>
          <a:prstGeom prst="straightConnector1">
            <a:avLst/>
          </a:prstGeom>
          <a:noFill/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miter lim="800000"/>
            <a:headEnd type="oval"/>
            <a:tailEnd type="triangle"/>
          </a:ln>
          <a:effectLst/>
        </p:spPr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5EE647D2-F8B7-B70D-261D-4A25519EF6B8}"/>
              </a:ext>
            </a:extLst>
          </p:cNvPr>
          <p:cNvCxnSpPr>
            <a:cxnSpLocks/>
          </p:cNvCxnSpPr>
          <p:nvPr/>
        </p:nvCxnSpPr>
        <p:spPr>
          <a:xfrm>
            <a:off x="3944701" y="5121707"/>
            <a:ext cx="526487" cy="0"/>
          </a:xfrm>
          <a:prstGeom prst="straightConnector1">
            <a:avLst/>
          </a:prstGeom>
          <a:noFill/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miter lim="800000"/>
            <a:headEnd type="oval"/>
            <a:tailEnd type="triangle"/>
          </a:ln>
          <a:effectLst/>
        </p:spPr>
      </p:cxnSp>
      <p:sp>
        <p:nvSpPr>
          <p:cNvPr id="3" name="Правая фигурная скобка 2"/>
          <p:cNvSpPr/>
          <p:nvPr/>
        </p:nvSpPr>
        <p:spPr>
          <a:xfrm>
            <a:off x="8314284" y="3268129"/>
            <a:ext cx="331362" cy="1949191"/>
          </a:xfrm>
          <a:prstGeom prst="rightBrace">
            <a:avLst>
              <a:gd name="adj1" fmla="val 134483"/>
              <a:gd name="adj2" fmla="val 50000"/>
            </a:avLst>
          </a:prstGeom>
          <a:noFill/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0A2274A-AB19-75F1-5E4C-8E2B172F4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260"/>
          <a:stretch/>
        </p:blipFill>
        <p:spPr>
          <a:xfrm>
            <a:off x="8714706" y="4600061"/>
            <a:ext cx="2906791" cy="118424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082083" y="6126891"/>
            <a:ext cx="3771517" cy="421826"/>
          </a:xfrm>
          <a:prstGeom prst="rect">
            <a:avLst/>
          </a:prstGeom>
          <a:solidFill>
            <a:srgbClr val="FFFFF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359" y="6003090"/>
            <a:ext cx="1207639" cy="5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CA12167D-DC3A-5DFE-0F1A-059D06054FFC}"/>
              </a:ext>
            </a:extLst>
          </p:cNvPr>
          <p:cNvSpPr/>
          <p:nvPr/>
        </p:nvSpPr>
        <p:spPr>
          <a:xfrm rot="10800000" flipH="1" flipV="1">
            <a:off x="6119929" y="1980332"/>
            <a:ext cx="4454460" cy="1459715"/>
          </a:xfrm>
          <a:prstGeom prst="round2DiagRect">
            <a:avLst>
              <a:gd name="adj1" fmla="val 30557"/>
              <a:gd name="adj2" fmla="val 0"/>
            </a:avLst>
          </a:prstGeom>
          <a:solidFill>
            <a:srgbClr val="E9FF8B"/>
          </a:solidFill>
          <a:ln w="1725" cap="flat">
            <a:solidFill>
              <a:srgbClr val="D3FF24"/>
            </a:solidFill>
            <a:prstDash val="solid"/>
            <a:miter/>
          </a:ln>
        </p:spPr>
        <p:txBody>
          <a:bodyPr lIns="360000" tIns="72000" rIns="72000" bIns="72000" rtlCol="0" anchor="ctr"/>
          <a:lstStyle/>
          <a:p>
            <a:pPr marL="293451" marR="3080" indent="-285750">
              <a:lnSpc>
                <a:spcPct val="90000"/>
              </a:lnSpc>
              <a:spcBef>
                <a:spcPts val="600"/>
              </a:spcBef>
              <a:buClr>
                <a:srgbClr val="552DE2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после </a:t>
            </a:r>
            <a:r>
              <a:rPr lang="ru-RU" sz="1800" b="1" dirty="0">
                <a:solidFill>
                  <a:srgbClr val="552DE2"/>
                </a:solidFill>
              </a:rPr>
              <a:t>15 лет </a:t>
            </a:r>
            <a:r>
              <a:rPr lang="ru-RU" sz="1800" dirty="0"/>
              <a:t>действия договора </a:t>
            </a:r>
            <a:r>
              <a:rPr lang="ru-RU" sz="1800" b="1" dirty="0"/>
              <a:t>ИЛИ</a:t>
            </a:r>
            <a:endParaRPr lang="en-US" sz="1800" b="1" dirty="0"/>
          </a:p>
          <a:p>
            <a:pPr marL="293451" marR="3080" indent="-285750">
              <a:lnSpc>
                <a:spcPct val="90000"/>
              </a:lnSpc>
              <a:spcBef>
                <a:spcPts val="600"/>
              </a:spcBef>
              <a:buClr>
                <a:srgbClr val="552DE2"/>
              </a:buClr>
              <a:buFont typeface="Wingdings" panose="05000000000000000000" pitchFamily="2" charset="2"/>
              <a:buChar char="§"/>
            </a:pPr>
            <a:r>
              <a:rPr lang="ru-RU" sz="1800" dirty="0"/>
              <a:t>при достижении возраста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552DE2"/>
                </a:solidFill>
              </a:rPr>
              <a:t>55 </a:t>
            </a:r>
            <a:r>
              <a:rPr lang="ru-RU" sz="1800" b="1" dirty="0">
                <a:solidFill>
                  <a:srgbClr val="552DE2"/>
                </a:solidFill>
              </a:rPr>
              <a:t>женщины</a:t>
            </a:r>
            <a:r>
              <a:rPr lang="en-US" sz="1800" b="1" dirty="0">
                <a:solidFill>
                  <a:srgbClr val="552DE2"/>
                </a:solidFill>
              </a:rPr>
              <a:t> </a:t>
            </a:r>
            <a:r>
              <a:rPr lang="ru-RU" sz="1800" b="1" dirty="0">
                <a:solidFill>
                  <a:srgbClr val="552DE2"/>
                </a:solidFill>
              </a:rPr>
              <a:t>/</a:t>
            </a:r>
            <a:r>
              <a:rPr lang="en-US" sz="1800" b="1" dirty="0">
                <a:solidFill>
                  <a:srgbClr val="552DE2"/>
                </a:solidFill>
              </a:rPr>
              <a:t> </a:t>
            </a:r>
            <a:r>
              <a:rPr lang="ru-RU" sz="1800" b="1" dirty="0">
                <a:solidFill>
                  <a:srgbClr val="552DE2"/>
                </a:solidFill>
              </a:rPr>
              <a:t>60 мужчины</a:t>
            </a: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EB478E8-0C07-2B0C-1318-CD0B86D5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Выплата по программе </a:t>
            </a:r>
            <a:r>
              <a:rPr lang="ru-RU" dirty="0">
                <a:solidFill>
                  <a:schemeClr val="accent5"/>
                </a:solidFill>
              </a:rPr>
              <a:t>долгосрочных сбережений</a:t>
            </a:r>
          </a:p>
        </p:txBody>
      </p:sp>
      <p:sp>
        <p:nvSpPr>
          <p:cNvPr id="10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CA12167D-DC3A-5DFE-0F1A-059D06054FFC}"/>
              </a:ext>
            </a:extLst>
          </p:cNvPr>
          <p:cNvSpPr/>
          <p:nvPr/>
        </p:nvSpPr>
        <p:spPr>
          <a:xfrm>
            <a:off x="840745" y="1988142"/>
            <a:ext cx="4710627" cy="144085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lIns="360000" tIns="72000" rIns="72000" bIns="72000" rtlCol="0" anchor="ctr"/>
          <a:lstStyle/>
          <a:p>
            <a:r>
              <a:rPr lang="ru-RU" sz="1800" b="1" dirty="0">
                <a:latin typeface="Formular" panose="02000000000000000000" pitchFamily="2" charset="-52"/>
                <a:cs typeface="Arial" panose="020B0604020202020204" pitchFamily="34" charset="0"/>
              </a:rPr>
              <a:t>Когда назначается выплата</a:t>
            </a:r>
            <a:br>
              <a:rPr lang="ru-RU" sz="1800" b="1" dirty="0">
                <a:latin typeface="Formular" panose="02000000000000000000" pitchFamily="2" charset="-52"/>
                <a:cs typeface="Arial" panose="020B0604020202020204" pitchFamily="34" charset="0"/>
              </a:rPr>
            </a:br>
            <a:r>
              <a:rPr lang="ru-RU" sz="1800" b="1" dirty="0">
                <a:latin typeface="Formular" panose="02000000000000000000" pitchFamily="2" charset="-52"/>
                <a:cs typeface="Arial" panose="020B0604020202020204" pitchFamily="34" charset="0"/>
              </a:rPr>
              <a:t>по программе долгосрочных сбережений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72C770A-2E28-EAB5-0A67-785E3A5DB336}"/>
              </a:ext>
            </a:extLst>
          </p:cNvPr>
          <p:cNvGrpSpPr/>
          <p:nvPr/>
        </p:nvGrpSpPr>
        <p:grpSpPr>
          <a:xfrm>
            <a:off x="408516" y="1998371"/>
            <a:ext cx="723456" cy="748378"/>
            <a:chOff x="-415191" y="3102166"/>
            <a:chExt cx="863783" cy="999000"/>
          </a:xfrm>
        </p:grpSpPr>
        <p:sp>
          <p:nvSpPr>
            <p:cNvPr id="16" name="Полилиния: фигура 23">
              <a:extLst>
                <a:ext uri="{FF2B5EF4-FFF2-40B4-BE49-F238E27FC236}">
                  <a16:creationId xmlns:a16="http://schemas.microsoft.com/office/drawing/2014/main" xmlns="" id="{69BC4FE4-E8D4-5A2C-4845-90555A2BF128}"/>
                </a:ext>
              </a:extLst>
            </p:cNvPr>
            <p:cNvSpPr/>
            <p:nvPr/>
          </p:nvSpPr>
          <p:spPr>
            <a:xfrm>
              <a:off x="-415191" y="3102166"/>
              <a:ext cx="863783" cy="999000"/>
            </a:xfrm>
            <a:custGeom>
              <a:avLst/>
              <a:gdLst>
                <a:gd name="connsiteX0" fmla="*/ 336748 w 332991"/>
                <a:gd name="connsiteY0" fmla="*/ 170033 h 333094"/>
                <a:gd name="connsiteX1" fmla="*/ 302227 w 332991"/>
                <a:gd name="connsiteY1" fmla="*/ 271646 h 333094"/>
                <a:gd name="connsiteX2" fmla="*/ 277907 w 332991"/>
                <a:gd name="connsiteY2" fmla="*/ 297123 h 333094"/>
                <a:gd name="connsiteX3" fmla="*/ 170253 w 332991"/>
                <a:gd name="connsiteY3" fmla="*/ 336581 h 333094"/>
                <a:gd name="connsiteX4" fmla="*/ 70780 w 332991"/>
                <a:gd name="connsiteY4" fmla="*/ 303613 h 333094"/>
                <a:gd name="connsiteX5" fmla="*/ 38279 w 332991"/>
                <a:gd name="connsiteY5" fmla="*/ 271646 h 333094"/>
                <a:gd name="connsiteX6" fmla="*/ 3757 w 332991"/>
                <a:gd name="connsiteY6" fmla="*/ 170033 h 333094"/>
                <a:gd name="connsiteX7" fmla="*/ 170305 w 332991"/>
                <a:gd name="connsiteY7" fmla="*/ 3486 h 333094"/>
                <a:gd name="connsiteX8" fmla="*/ 336748 w 332991"/>
                <a:gd name="connsiteY8" fmla="*/ 170033 h 33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91" h="333094">
                  <a:moveTo>
                    <a:pt x="336748" y="170033"/>
                  </a:moveTo>
                  <a:cubicBezTo>
                    <a:pt x="336834" y="206798"/>
                    <a:pt x="324683" y="242545"/>
                    <a:pt x="302227" y="271646"/>
                  </a:cubicBezTo>
                  <a:cubicBezTo>
                    <a:pt x="295047" y="280967"/>
                    <a:pt x="286900" y="289511"/>
                    <a:pt x="277907" y="297123"/>
                  </a:cubicBezTo>
                  <a:cubicBezTo>
                    <a:pt x="247856" y="322651"/>
                    <a:pt x="209693" y="336650"/>
                    <a:pt x="170253" y="336581"/>
                  </a:cubicBezTo>
                  <a:cubicBezTo>
                    <a:pt x="134403" y="336650"/>
                    <a:pt x="99502" y="325067"/>
                    <a:pt x="70780" y="303613"/>
                  </a:cubicBezTo>
                  <a:cubicBezTo>
                    <a:pt x="58542" y="294499"/>
                    <a:pt x="47599" y="283728"/>
                    <a:pt x="38279" y="271646"/>
                  </a:cubicBezTo>
                  <a:cubicBezTo>
                    <a:pt x="15823" y="242528"/>
                    <a:pt x="3688" y="206798"/>
                    <a:pt x="3757" y="170033"/>
                  </a:cubicBezTo>
                  <a:cubicBezTo>
                    <a:pt x="3757" y="78052"/>
                    <a:pt x="78323" y="3486"/>
                    <a:pt x="170305" y="3486"/>
                  </a:cubicBezTo>
                  <a:cubicBezTo>
                    <a:pt x="262252" y="3538"/>
                    <a:pt x="336765" y="78086"/>
                    <a:pt x="336748" y="170033"/>
                  </a:cubicBezTo>
                  <a:close/>
                </a:path>
              </a:pathLst>
            </a:custGeom>
            <a:solidFill>
              <a:srgbClr val="FFCEB1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24">
              <a:extLst>
                <a:ext uri="{FF2B5EF4-FFF2-40B4-BE49-F238E27FC236}">
                  <a16:creationId xmlns:a16="http://schemas.microsoft.com/office/drawing/2014/main" xmlns="" id="{CCE35014-1DDD-2EBE-6C87-6F7B92B69382}"/>
                </a:ext>
              </a:extLst>
            </p:cNvPr>
            <p:cNvSpPr/>
            <p:nvPr/>
          </p:nvSpPr>
          <p:spPr>
            <a:xfrm>
              <a:off x="-186237" y="3258125"/>
              <a:ext cx="437554" cy="687080"/>
            </a:xfrm>
            <a:custGeom>
              <a:avLst/>
              <a:gdLst>
                <a:gd name="connsiteX0" fmla="*/ 154131 w 175660"/>
                <a:gd name="connsiteY0" fmla="*/ 177624 h 240349"/>
                <a:gd name="connsiteX1" fmla="*/ 152836 w 175660"/>
                <a:gd name="connsiteY1" fmla="*/ 176226 h 240349"/>
                <a:gd name="connsiteX2" fmla="*/ 141306 w 175660"/>
                <a:gd name="connsiteY2" fmla="*/ 172515 h 240349"/>
                <a:gd name="connsiteX3" fmla="*/ 124236 w 175660"/>
                <a:gd name="connsiteY3" fmla="*/ 170081 h 240349"/>
                <a:gd name="connsiteX4" fmla="*/ 121698 w 175660"/>
                <a:gd name="connsiteY4" fmla="*/ 169822 h 240349"/>
                <a:gd name="connsiteX5" fmla="*/ 119765 w 175660"/>
                <a:gd name="connsiteY5" fmla="*/ 169650 h 240349"/>
                <a:gd name="connsiteX6" fmla="*/ 117003 w 175660"/>
                <a:gd name="connsiteY6" fmla="*/ 149662 h 240349"/>
                <a:gd name="connsiteX7" fmla="*/ 117003 w 175660"/>
                <a:gd name="connsiteY7" fmla="*/ 147487 h 240349"/>
                <a:gd name="connsiteX8" fmla="*/ 117297 w 175660"/>
                <a:gd name="connsiteY8" fmla="*/ 136975 h 240349"/>
                <a:gd name="connsiteX9" fmla="*/ 117297 w 175660"/>
                <a:gd name="connsiteY9" fmla="*/ 136371 h 240349"/>
                <a:gd name="connsiteX10" fmla="*/ 125219 w 175660"/>
                <a:gd name="connsiteY10" fmla="*/ 136734 h 240349"/>
                <a:gd name="connsiteX11" fmla="*/ 141617 w 175660"/>
                <a:gd name="connsiteY11" fmla="*/ 93012 h 240349"/>
                <a:gd name="connsiteX12" fmla="*/ 146001 w 175660"/>
                <a:gd name="connsiteY12" fmla="*/ 71057 h 240349"/>
                <a:gd name="connsiteX13" fmla="*/ 140305 w 175660"/>
                <a:gd name="connsiteY13" fmla="*/ 52709 h 240349"/>
                <a:gd name="connsiteX14" fmla="*/ 134074 w 175660"/>
                <a:gd name="connsiteY14" fmla="*/ 47117 h 240349"/>
                <a:gd name="connsiteX15" fmla="*/ 132348 w 175660"/>
                <a:gd name="connsiteY15" fmla="*/ 45580 h 240349"/>
                <a:gd name="connsiteX16" fmla="*/ 68484 w 175660"/>
                <a:gd name="connsiteY16" fmla="*/ 21934 h 240349"/>
                <a:gd name="connsiteX17" fmla="*/ 26023 w 175660"/>
                <a:gd name="connsiteY17" fmla="*/ 4949 h 240349"/>
                <a:gd name="connsiteX18" fmla="*/ 48030 w 175660"/>
                <a:gd name="connsiteY18" fmla="*/ 9506 h 240349"/>
                <a:gd name="connsiteX19" fmla="*/ 25505 w 175660"/>
                <a:gd name="connsiteY19" fmla="*/ 8488 h 240349"/>
                <a:gd name="connsiteX20" fmla="*/ 17772 w 175660"/>
                <a:gd name="connsiteY20" fmla="*/ 21036 h 240349"/>
                <a:gd name="connsiteX21" fmla="*/ 17772 w 175660"/>
                <a:gd name="connsiteY21" fmla="*/ 21140 h 240349"/>
                <a:gd name="connsiteX22" fmla="*/ 17772 w 175660"/>
                <a:gd name="connsiteY22" fmla="*/ 21140 h 240349"/>
                <a:gd name="connsiteX23" fmla="*/ 17772 w 175660"/>
                <a:gd name="connsiteY23" fmla="*/ 21140 h 240349"/>
                <a:gd name="connsiteX24" fmla="*/ 17772 w 175660"/>
                <a:gd name="connsiteY24" fmla="*/ 21295 h 240349"/>
                <a:gd name="connsiteX25" fmla="*/ 17289 w 175660"/>
                <a:gd name="connsiteY25" fmla="*/ 23418 h 240349"/>
                <a:gd name="connsiteX26" fmla="*/ 17289 w 175660"/>
                <a:gd name="connsiteY26" fmla="*/ 23746 h 240349"/>
                <a:gd name="connsiteX27" fmla="*/ 17289 w 175660"/>
                <a:gd name="connsiteY27" fmla="*/ 23832 h 240349"/>
                <a:gd name="connsiteX28" fmla="*/ 17289 w 175660"/>
                <a:gd name="connsiteY28" fmla="*/ 23832 h 240349"/>
                <a:gd name="connsiteX29" fmla="*/ 16875 w 175660"/>
                <a:gd name="connsiteY29" fmla="*/ 36985 h 240349"/>
                <a:gd name="connsiteX30" fmla="*/ 34135 w 175660"/>
                <a:gd name="connsiteY30" fmla="*/ 58612 h 240349"/>
                <a:gd name="connsiteX31" fmla="*/ 41385 w 175660"/>
                <a:gd name="connsiteY31" fmla="*/ 56886 h 240349"/>
                <a:gd name="connsiteX32" fmla="*/ 38796 w 175660"/>
                <a:gd name="connsiteY32" fmla="*/ 66310 h 240349"/>
                <a:gd name="connsiteX33" fmla="*/ 64065 w 175660"/>
                <a:gd name="connsiteY33" fmla="*/ 116194 h 240349"/>
                <a:gd name="connsiteX34" fmla="*/ 76372 w 175660"/>
                <a:gd name="connsiteY34" fmla="*/ 124634 h 240349"/>
                <a:gd name="connsiteX35" fmla="*/ 76372 w 175660"/>
                <a:gd name="connsiteY35" fmla="*/ 124634 h 240349"/>
                <a:gd name="connsiteX36" fmla="*/ 64290 w 175660"/>
                <a:gd name="connsiteY36" fmla="*/ 166784 h 240349"/>
                <a:gd name="connsiteX37" fmla="*/ 54365 w 175660"/>
                <a:gd name="connsiteY37" fmla="*/ 168148 h 240349"/>
                <a:gd name="connsiteX38" fmla="*/ 54365 w 175660"/>
                <a:gd name="connsiteY38" fmla="*/ 168148 h 240349"/>
                <a:gd name="connsiteX39" fmla="*/ 26006 w 175660"/>
                <a:gd name="connsiteY39" fmla="*/ 175242 h 240349"/>
                <a:gd name="connsiteX40" fmla="*/ 25713 w 175660"/>
                <a:gd name="connsiteY40" fmla="*/ 175363 h 240349"/>
                <a:gd name="connsiteX41" fmla="*/ 18808 w 175660"/>
                <a:gd name="connsiteY41" fmla="*/ 179229 h 240349"/>
                <a:gd name="connsiteX42" fmla="*/ 18808 w 175660"/>
                <a:gd name="connsiteY42" fmla="*/ 179229 h 240349"/>
                <a:gd name="connsiteX43" fmla="*/ 18808 w 175660"/>
                <a:gd name="connsiteY43" fmla="*/ 179229 h 240349"/>
                <a:gd name="connsiteX44" fmla="*/ 16564 w 175660"/>
                <a:gd name="connsiteY44" fmla="*/ 181559 h 240349"/>
                <a:gd name="connsiteX45" fmla="*/ 15840 w 175660"/>
                <a:gd name="connsiteY45" fmla="*/ 182612 h 240349"/>
                <a:gd name="connsiteX46" fmla="*/ 3757 w 175660"/>
                <a:gd name="connsiteY46" fmla="*/ 215873 h 240349"/>
                <a:gd name="connsiteX47" fmla="*/ 88127 w 175660"/>
                <a:gd name="connsiteY47" fmla="*/ 243836 h 240349"/>
                <a:gd name="connsiteX48" fmla="*/ 179418 w 175660"/>
                <a:gd name="connsiteY48" fmla="*/ 210367 h 240349"/>
                <a:gd name="connsiteX49" fmla="*/ 154131 w 175660"/>
                <a:gd name="connsiteY49" fmla="*/ 177624 h 2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5660" h="240349">
                  <a:moveTo>
                    <a:pt x="154131" y="177624"/>
                  </a:moveTo>
                  <a:lnTo>
                    <a:pt x="152836" y="176226"/>
                  </a:lnTo>
                  <a:cubicBezTo>
                    <a:pt x="150921" y="174759"/>
                    <a:pt x="149005" y="173844"/>
                    <a:pt x="141306" y="172515"/>
                  </a:cubicBezTo>
                  <a:cubicBezTo>
                    <a:pt x="137388" y="171859"/>
                    <a:pt x="131951" y="171082"/>
                    <a:pt x="124236" y="170081"/>
                  </a:cubicBezTo>
                  <a:cubicBezTo>
                    <a:pt x="124236" y="170081"/>
                    <a:pt x="122510" y="169891"/>
                    <a:pt x="121698" y="169822"/>
                  </a:cubicBezTo>
                  <a:lnTo>
                    <a:pt x="119765" y="169650"/>
                  </a:lnTo>
                  <a:cubicBezTo>
                    <a:pt x="117556" y="168493"/>
                    <a:pt x="116986" y="159293"/>
                    <a:pt x="117003" y="149662"/>
                  </a:cubicBezTo>
                  <a:cubicBezTo>
                    <a:pt x="117003" y="148937"/>
                    <a:pt x="117003" y="148212"/>
                    <a:pt x="117003" y="147487"/>
                  </a:cubicBezTo>
                  <a:cubicBezTo>
                    <a:pt x="117003" y="143828"/>
                    <a:pt x="117159" y="140220"/>
                    <a:pt x="117297" y="136975"/>
                  </a:cubicBezTo>
                  <a:cubicBezTo>
                    <a:pt x="117297" y="136768"/>
                    <a:pt x="117297" y="136578"/>
                    <a:pt x="117297" y="136371"/>
                  </a:cubicBezTo>
                  <a:cubicBezTo>
                    <a:pt x="122061" y="136768"/>
                    <a:pt x="125219" y="136734"/>
                    <a:pt x="125219" y="136734"/>
                  </a:cubicBezTo>
                  <a:cubicBezTo>
                    <a:pt x="134092" y="136026"/>
                    <a:pt x="139632" y="112241"/>
                    <a:pt x="141617" y="93012"/>
                  </a:cubicBezTo>
                  <a:cubicBezTo>
                    <a:pt x="144344" y="86005"/>
                    <a:pt x="145829" y="78583"/>
                    <a:pt x="146001" y="71057"/>
                  </a:cubicBezTo>
                  <a:cubicBezTo>
                    <a:pt x="146295" y="64463"/>
                    <a:pt x="144275" y="57974"/>
                    <a:pt x="140305" y="52709"/>
                  </a:cubicBezTo>
                  <a:cubicBezTo>
                    <a:pt x="138562" y="50500"/>
                    <a:pt x="136456" y="48601"/>
                    <a:pt x="134074" y="47117"/>
                  </a:cubicBezTo>
                  <a:cubicBezTo>
                    <a:pt x="133522" y="46564"/>
                    <a:pt x="132952" y="46064"/>
                    <a:pt x="132348" y="45580"/>
                  </a:cubicBezTo>
                  <a:cubicBezTo>
                    <a:pt x="124098" y="36415"/>
                    <a:pt x="90543" y="2067"/>
                    <a:pt x="68484" y="21934"/>
                  </a:cubicBezTo>
                  <a:cubicBezTo>
                    <a:pt x="67915" y="19949"/>
                    <a:pt x="60752" y="-2352"/>
                    <a:pt x="26023" y="4949"/>
                  </a:cubicBezTo>
                  <a:cubicBezTo>
                    <a:pt x="28181" y="4725"/>
                    <a:pt x="43577" y="3223"/>
                    <a:pt x="48030" y="9506"/>
                  </a:cubicBezTo>
                  <a:cubicBezTo>
                    <a:pt x="47426" y="9247"/>
                    <a:pt x="33980" y="3275"/>
                    <a:pt x="25505" y="8488"/>
                  </a:cubicBezTo>
                  <a:cubicBezTo>
                    <a:pt x="21587" y="10870"/>
                    <a:pt x="19153" y="15823"/>
                    <a:pt x="17772" y="21036"/>
                  </a:cubicBezTo>
                  <a:cubicBezTo>
                    <a:pt x="17772" y="21036"/>
                    <a:pt x="17772" y="21036"/>
                    <a:pt x="17772" y="21140"/>
                  </a:cubicBezTo>
                  <a:cubicBezTo>
                    <a:pt x="17772" y="21243"/>
                    <a:pt x="17772" y="21140"/>
                    <a:pt x="17772" y="21140"/>
                  </a:cubicBezTo>
                  <a:lnTo>
                    <a:pt x="17772" y="21140"/>
                  </a:lnTo>
                  <a:cubicBezTo>
                    <a:pt x="17772" y="21192"/>
                    <a:pt x="17772" y="21243"/>
                    <a:pt x="17772" y="21295"/>
                  </a:cubicBezTo>
                  <a:cubicBezTo>
                    <a:pt x="17617" y="22003"/>
                    <a:pt x="17445" y="22710"/>
                    <a:pt x="17289" y="23418"/>
                  </a:cubicBezTo>
                  <a:cubicBezTo>
                    <a:pt x="17289" y="23521"/>
                    <a:pt x="17289" y="23625"/>
                    <a:pt x="17289" y="23746"/>
                  </a:cubicBezTo>
                  <a:cubicBezTo>
                    <a:pt x="17289" y="23867"/>
                    <a:pt x="17289" y="23746"/>
                    <a:pt x="17289" y="23832"/>
                  </a:cubicBezTo>
                  <a:lnTo>
                    <a:pt x="17289" y="23832"/>
                  </a:lnTo>
                  <a:cubicBezTo>
                    <a:pt x="16340" y="28148"/>
                    <a:pt x="16202" y="32618"/>
                    <a:pt x="16875" y="36985"/>
                  </a:cubicBezTo>
                  <a:cubicBezTo>
                    <a:pt x="18169" y="42422"/>
                    <a:pt x="27749" y="58612"/>
                    <a:pt x="34135" y="58612"/>
                  </a:cubicBezTo>
                  <a:cubicBezTo>
                    <a:pt x="36639" y="58526"/>
                    <a:pt x="39107" y="57939"/>
                    <a:pt x="41385" y="56886"/>
                  </a:cubicBezTo>
                  <a:cubicBezTo>
                    <a:pt x="40332" y="59976"/>
                    <a:pt x="39469" y="63117"/>
                    <a:pt x="38796" y="66310"/>
                  </a:cubicBezTo>
                  <a:cubicBezTo>
                    <a:pt x="32047" y="98053"/>
                    <a:pt x="53139" y="122166"/>
                    <a:pt x="64065" y="116194"/>
                  </a:cubicBezTo>
                  <a:cubicBezTo>
                    <a:pt x="71073" y="112379"/>
                    <a:pt x="76372" y="124634"/>
                    <a:pt x="76372" y="124634"/>
                  </a:cubicBezTo>
                  <a:lnTo>
                    <a:pt x="76372" y="124634"/>
                  </a:lnTo>
                  <a:cubicBezTo>
                    <a:pt x="75337" y="147849"/>
                    <a:pt x="68968" y="163004"/>
                    <a:pt x="64290" y="166784"/>
                  </a:cubicBezTo>
                  <a:cubicBezTo>
                    <a:pt x="62564" y="166974"/>
                    <a:pt x="58939" y="167423"/>
                    <a:pt x="54365" y="168148"/>
                  </a:cubicBezTo>
                  <a:lnTo>
                    <a:pt x="54365" y="168148"/>
                  </a:lnTo>
                  <a:cubicBezTo>
                    <a:pt x="54365" y="168148"/>
                    <a:pt x="38261" y="169874"/>
                    <a:pt x="26006" y="175242"/>
                  </a:cubicBezTo>
                  <a:lnTo>
                    <a:pt x="25713" y="175363"/>
                  </a:lnTo>
                  <a:cubicBezTo>
                    <a:pt x="23244" y="176329"/>
                    <a:pt x="20931" y="177641"/>
                    <a:pt x="18808" y="179229"/>
                  </a:cubicBezTo>
                  <a:cubicBezTo>
                    <a:pt x="18808" y="179229"/>
                    <a:pt x="18808" y="179229"/>
                    <a:pt x="18808" y="179229"/>
                  </a:cubicBezTo>
                  <a:lnTo>
                    <a:pt x="18808" y="179229"/>
                  </a:lnTo>
                  <a:cubicBezTo>
                    <a:pt x="17945" y="179885"/>
                    <a:pt x="17186" y="180662"/>
                    <a:pt x="16564" y="181559"/>
                  </a:cubicBezTo>
                  <a:cubicBezTo>
                    <a:pt x="16288" y="181887"/>
                    <a:pt x="16046" y="182233"/>
                    <a:pt x="15840" y="182612"/>
                  </a:cubicBezTo>
                  <a:cubicBezTo>
                    <a:pt x="11749" y="190414"/>
                    <a:pt x="7623" y="202134"/>
                    <a:pt x="3757" y="215873"/>
                  </a:cubicBezTo>
                  <a:cubicBezTo>
                    <a:pt x="28112" y="234083"/>
                    <a:pt x="57714" y="243887"/>
                    <a:pt x="88127" y="243836"/>
                  </a:cubicBezTo>
                  <a:cubicBezTo>
                    <a:pt x="121560" y="243887"/>
                    <a:pt x="153941" y="232029"/>
                    <a:pt x="179418" y="210367"/>
                  </a:cubicBezTo>
                  <a:cubicBezTo>
                    <a:pt x="170080" y="191605"/>
                    <a:pt x="159758" y="181887"/>
                    <a:pt x="154131" y="177624"/>
                  </a:cubicBezTo>
                  <a:close/>
                </a:path>
              </a:pathLst>
            </a:custGeom>
            <a:solidFill>
              <a:srgbClr val="FF6B61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983810" y="1998371"/>
            <a:ext cx="734890" cy="734984"/>
            <a:chOff x="11048594" y="1897030"/>
            <a:chExt cx="734890" cy="734984"/>
          </a:xfrm>
        </p:grpSpPr>
        <p:sp>
          <p:nvSpPr>
            <p:cNvPr id="18" name="Полилиния: фигура 26">
              <a:extLst>
                <a:ext uri="{FF2B5EF4-FFF2-40B4-BE49-F238E27FC236}">
                  <a16:creationId xmlns:a16="http://schemas.microsoft.com/office/drawing/2014/main" xmlns="" id="{94D4F25F-D3FD-4A57-22A7-FD02DEFF0413}"/>
                </a:ext>
              </a:extLst>
            </p:cNvPr>
            <p:cNvSpPr/>
            <p:nvPr/>
          </p:nvSpPr>
          <p:spPr>
            <a:xfrm>
              <a:off x="11048594" y="1897030"/>
              <a:ext cx="734890" cy="734984"/>
            </a:xfrm>
            <a:custGeom>
              <a:avLst/>
              <a:gdLst>
                <a:gd name="connsiteX0" fmla="*/ 3757 w 130817"/>
                <a:gd name="connsiteY0" fmla="*/ 68886 h 130834"/>
                <a:gd name="connsiteX1" fmla="*/ 17324 w 130817"/>
                <a:gd name="connsiteY1" fmla="*/ 108792 h 130834"/>
                <a:gd name="connsiteX2" fmla="*/ 26903 w 130817"/>
                <a:gd name="connsiteY2" fmla="*/ 118804 h 130834"/>
                <a:gd name="connsiteX3" fmla="*/ 38278 w 130817"/>
                <a:gd name="connsiteY3" fmla="*/ 126571 h 130834"/>
                <a:gd name="connsiteX4" fmla="*/ 69157 w 130817"/>
                <a:gd name="connsiteY4" fmla="*/ 134321 h 130834"/>
                <a:gd name="connsiteX5" fmla="*/ 106647 w 130817"/>
                <a:gd name="connsiteY5" fmla="*/ 122498 h 130834"/>
                <a:gd name="connsiteX6" fmla="*/ 108235 w 130817"/>
                <a:gd name="connsiteY6" fmla="*/ 121358 h 130834"/>
                <a:gd name="connsiteX7" fmla="*/ 121008 w 130817"/>
                <a:gd name="connsiteY7" fmla="*/ 108792 h 130834"/>
                <a:gd name="connsiteX8" fmla="*/ 134575 w 130817"/>
                <a:gd name="connsiteY8" fmla="*/ 68886 h 130834"/>
                <a:gd name="connsiteX9" fmla="*/ 69175 w 130817"/>
                <a:gd name="connsiteY9" fmla="*/ 3486 h 130834"/>
                <a:gd name="connsiteX10" fmla="*/ 69157 w 130817"/>
                <a:gd name="connsiteY10" fmla="*/ 3486 h 130834"/>
                <a:gd name="connsiteX11" fmla="*/ 3757 w 130817"/>
                <a:gd name="connsiteY11" fmla="*/ 68886 h 13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817" h="130834">
                  <a:moveTo>
                    <a:pt x="3757" y="68886"/>
                  </a:moveTo>
                  <a:cubicBezTo>
                    <a:pt x="3740" y="83316"/>
                    <a:pt x="8504" y="97366"/>
                    <a:pt x="17324" y="108792"/>
                  </a:cubicBezTo>
                  <a:cubicBezTo>
                    <a:pt x="20155" y="112452"/>
                    <a:pt x="23365" y="115818"/>
                    <a:pt x="26903" y="118804"/>
                  </a:cubicBezTo>
                  <a:cubicBezTo>
                    <a:pt x="30407" y="121790"/>
                    <a:pt x="34222" y="124396"/>
                    <a:pt x="38278" y="126571"/>
                  </a:cubicBezTo>
                  <a:cubicBezTo>
                    <a:pt x="47772" y="131663"/>
                    <a:pt x="58387" y="134338"/>
                    <a:pt x="69157" y="134321"/>
                  </a:cubicBezTo>
                  <a:cubicBezTo>
                    <a:pt x="82569" y="134338"/>
                    <a:pt x="95670" y="130213"/>
                    <a:pt x="106647" y="122498"/>
                  </a:cubicBezTo>
                  <a:cubicBezTo>
                    <a:pt x="107200" y="122135"/>
                    <a:pt x="107718" y="121738"/>
                    <a:pt x="108235" y="121358"/>
                  </a:cubicBezTo>
                  <a:cubicBezTo>
                    <a:pt x="113051" y="117768"/>
                    <a:pt x="117349" y="113556"/>
                    <a:pt x="121008" y="108792"/>
                  </a:cubicBezTo>
                  <a:cubicBezTo>
                    <a:pt x="129828" y="97366"/>
                    <a:pt x="134609" y="83333"/>
                    <a:pt x="134575" y="68886"/>
                  </a:cubicBezTo>
                  <a:cubicBezTo>
                    <a:pt x="134575" y="32760"/>
                    <a:pt x="105301" y="3486"/>
                    <a:pt x="69175" y="3486"/>
                  </a:cubicBezTo>
                  <a:cubicBezTo>
                    <a:pt x="69175" y="3486"/>
                    <a:pt x="69157" y="3486"/>
                    <a:pt x="69157" y="3486"/>
                  </a:cubicBezTo>
                  <a:cubicBezTo>
                    <a:pt x="33031" y="3486"/>
                    <a:pt x="3757" y="32760"/>
                    <a:pt x="3757" y="68886"/>
                  </a:cubicBezTo>
                  <a:close/>
                </a:path>
              </a:pathLst>
            </a:custGeom>
            <a:solidFill>
              <a:srgbClr val="D3FF24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27">
              <a:extLst>
                <a:ext uri="{FF2B5EF4-FFF2-40B4-BE49-F238E27FC236}">
                  <a16:creationId xmlns:a16="http://schemas.microsoft.com/office/drawing/2014/main" xmlns="" id="{0524F2AB-A791-290D-5953-D39AEA332A75}"/>
                </a:ext>
              </a:extLst>
            </p:cNvPr>
            <p:cNvSpPr/>
            <p:nvPr/>
          </p:nvSpPr>
          <p:spPr>
            <a:xfrm flipH="1">
              <a:off x="11305432" y="2000565"/>
              <a:ext cx="343187" cy="527913"/>
            </a:xfrm>
            <a:custGeom>
              <a:avLst/>
              <a:gdLst>
                <a:gd name="connsiteX0" fmla="*/ 58991 w 68437"/>
                <a:gd name="connsiteY0" fmla="*/ 90540 h 110268"/>
                <a:gd name="connsiteX1" fmla="*/ 52967 w 68437"/>
                <a:gd name="connsiteY1" fmla="*/ 85206 h 110268"/>
                <a:gd name="connsiteX2" fmla="*/ 51465 w 68437"/>
                <a:gd name="connsiteY2" fmla="*/ 85482 h 110268"/>
                <a:gd name="connsiteX3" fmla="*/ 48013 w 68437"/>
                <a:gd name="connsiteY3" fmla="*/ 83290 h 110268"/>
                <a:gd name="connsiteX4" fmla="*/ 49014 w 68437"/>
                <a:gd name="connsiteY4" fmla="*/ 76593 h 110268"/>
                <a:gd name="connsiteX5" fmla="*/ 50033 w 68437"/>
                <a:gd name="connsiteY5" fmla="*/ 64701 h 110268"/>
                <a:gd name="connsiteX6" fmla="*/ 55383 w 68437"/>
                <a:gd name="connsiteY6" fmla="*/ 64200 h 110268"/>
                <a:gd name="connsiteX7" fmla="*/ 60320 w 68437"/>
                <a:gd name="connsiteY7" fmla="*/ 31405 h 110268"/>
                <a:gd name="connsiteX8" fmla="*/ 63772 w 68437"/>
                <a:gd name="connsiteY8" fmla="*/ 30766 h 110268"/>
                <a:gd name="connsiteX9" fmla="*/ 68605 w 68437"/>
                <a:gd name="connsiteY9" fmla="*/ 21825 h 110268"/>
                <a:gd name="connsiteX10" fmla="*/ 65325 w 68437"/>
                <a:gd name="connsiteY10" fmla="*/ 25087 h 110268"/>
                <a:gd name="connsiteX11" fmla="*/ 64100 w 68437"/>
                <a:gd name="connsiteY11" fmla="*/ 7447 h 110268"/>
                <a:gd name="connsiteX12" fmla="*/ 41092 w 68437"/>
                <a:gd name="connsiteY12" fmla="*/ 5272 h 110268"/>
                <a:gd name="connsiteX13" fmla="*/ 18826 w 68437"/>
                <a:gd name="connsiteY13" fmla="*/ 14058 h 110268"/>
                <a:gd name="connsiteX14" fmla="*/ 23590 w 68437"/>
                <a:gd name="connsiteY14" fmla="*/ 48907 h 110268"/>
                <a:gd name="connsiteX15" fmla="*/ 23917 w 68437"/>
                <a:gd name="connsiteY15" fmla="*/ 50961 h 110268"/>
                <a:gd name="connsiteX16" fmla="*/ 26679 w 68437"/>
                <a:gd name="connsiteY16" fmla="*/ 57537 h 110268"/>
                <a:gd name="connsiteX17" fmla="*/ 18325 w 68437"/>
                <a:gd name="connsiteY17" fmla="*/ 76973 h 110268"/>
                <a:gd name="connsiteX18" fmla="*/ 12318 w 68437"/>
                <a:gd name="connsiteY18" fmla="*/ 83445 h 110268"/>
                <a:gd name="connsiteX19" fmla="*/ 12197 w 68437"/>
                <a:gd name="connsiteY19" fmla="*/ 83532 h 110268"/>
                <a:gd name="connsiteX20" fmla="*/ 12197 w 68437"/>
                <a:gd name="connsiteY20" fmla="*/ 83532 h 110268"/>
                <a:gd name="connsiteX21" fmla="*/ 3757 w 68437"/>
                <a:gd name="connsiteY21" fmla="*/ 102052 h 110268"/>
                <a:gd name="connsiteX22" fmla="*/ 3757 w 68437"/>
                <a:gd name="connsiteY22" fmla="*/ 102156 h 110268"/>
                <a:gd name="connsiteX23" fmla="*/ 15684 w 68437"/>
                <a:gd name="connsiteY23" fmla="*/ 108715 h 110268"/>
                <a:gd name="connsiteX24" fmla="*/ 16513 w 68437"/>
                <a:gd name="connsiteY24" fmla="*/ 109060 h 110268"/>
                <a:gd name="connsiteX25" fmla="*/ 16703 w 68437"/>
                <a:gd name="connsiteY25" fmla="*/ 109060 h 110268"/>
                <a:gd name="connsiteX26" fmla="*/ 18066 w 68437"/>
                <a:gd name="connsiteY26" fmla="*/ 109595 h 110268"/>
                <a:gd name="connsiteX27" fmla="*/ 21397 w 68437"/>
                <a:gd name="connsiteY27" fmla="*/ 110786 h 110268"/>
                <a:gd name="connsiteX28" fmla="*/ 24953 w 68437"/>
                <a:gd name="connsiteY28" fmla="*/ 111822 h 110268"/>
                <a:gd name="connsiteX29" fmla="*/ 26679 w 68437"/>
                <a:gd name="connsiteY29" fmla="*/ 112219 h 110268"/>
                <a:gd name="connsiteX30" fmla="*/ 28146 w 68437"/>
                <a:gd name="connsiteY30" fmla="*/ 112530 h 110268"/>
                <a:gd name="connsiteX31" fmla="*/ 28353 w 68437"/>
                <a:gd name="connsiteY31" fmla="*/ 112530 h 110268"/>
                <a:gd name="connsiteX32" fmla="*/ 29337 w 68437"/>
                <a:gd name="connsiteY32" fmla="*/ 112719 h 110268"/>
                <a:gd name="connsiteX33" fmla="*/ 31650 w 68437"/>
                <a:gd name="connsiteY33" fmla="*/ 113116 h 110268"/>
                <a:gd name="connsiteX34" fmla="*/ 32185 w 68437"/>
                <a:gd name="connsiteY34" fmla="*/ 113116 h 110268"/>
                <a:gd name="connsiteX35" fmla="*/ 33462 w 68437"/>
                <a:gd name="connsiteY35" fmla="*/ 113289 h 110268"/>
                <a:gd name="connsiteX36" fmla="*/ 35275 w 68437"/>
                <a:gd name="connsiteY36" fmla="*/ 113496 h 110268"/>
                <a:gd name="connsiteX37" fmla="*/ 37329 w 68437"/>
                <a:gd name="connsiteY37" fmla="*/ 113651 h 110268"/>
                <a:gd name="connsiteX38" fmla="*/ 39280 w 68437"/>
                <a:gd name="connsiteY38" fmla="*/ 113755 h 110268"/>
                <a:gd name="connsiteX39" fmla="*/ 41333 w 68437"/>
                <a:gd name="connsiteY39" fmla="*/ 113755 h 110268"/>
                <a:gd name="connsiteX40" fmla="*/ 43543 w 68437"/>
                <a:gd name="connsiteY40" fmla="*/ 113755 h 110268"/>
                <a:gd name="connsiteX41" fmla="*/ 44268 w 68437"/>
                <a:gd name="connsiteY41" fmla="*/ 113755 h 110268"/>
                <a:gd name="connsiteX42" fmla="*/ 45355 w 68437"/>
                <a:gd name="connsiteY42" fmla="*/ 113755 h 110268"/>
                <a:gd name="connsiteX43" fmla="*/ 45493 w 68437"/>
                <a:gd name="connsiteY43" fmla="*/ 113755 h 110268"/>
                <a:gd name="connsiteX44" fmla="*/ 47547 w 68437"/>
                <a:gd name="connsiteY44" fmla="*/ 113600 h 110268"/>
                <a:gd name="connsiteX45" fmla="*/ 72195 w 68437"/>
                <a:gd name="connsiteY45" fmla="*/ 106143 h 110268"/>
                <a:gd name="connsiteX46" fmla="*/ 58991 w 68437"/>
                <a:gd name="connsiteY46" fmla="*/ 90540 h 11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437" h="110268">
                  <a:moveTo>
                    <a:pt x="58991" y="90540"/>
                  </a:moveTo>
                  <a:lnTo>
                    <a:pt x="52967" y="85206"/>
                  </a:lnTo>
                  <a:lnTo>
                    <a:pt x="51465" y="85482"/>
                  </a:lnTo>
                  <a:cubicBezTo>
                    <a:pt x="50343" y="84688"/>
                    <a:pt x="49204" y="83963"/>
                    <a:pt x="48013" y="83290"/>
                  </a:cubicBezTo>
                  <a:cubicBezTo>
                    <a:pt x="48410" y="80856"/>
                    <a:pt x="48738" y="78595"/>
                    <a:pt x="49014" y="76593"/>
                  </a:cubicBezTo>
                  <a:cubicBezTo>
                    <a:pt x="49567" y="72658"/>
                    <a:pt x="49912" y="68688"/>
                    <a:pt x="50033" y="64701"/>
                  </a:cubicBezTo>
                  <a:cubicBezTo>
                    <a:pt x="53226" y="64545"/>
                    <a:pt x="55383" y="64200"/>
                    <a:pt x="55383" y="64200"/>
                  </a:cubicBezTo>
                  <a:cubicBezTo>
                    <a:pt x="61425" y="62802"/>
                    <a:pt x="61718" y="42176"/>
                    <a:pt x="60320" y="31405"/>
                  </a:cubicBezTo>
                  <a:cubicBezTo>
                    <a:pt x="61511" y="31457"/>
                    <a:pt x="62685" y="31250"/>
                    <a:pt x="63772" y="30766"/>
                  </a:cubicBezTo>
                  <a:cubicBezTo>
                    <a:pt x="68346" y="28747"/>
                    <a:pt x="68605" y="21825"/>
                    <a:pt x="68605" y="21825"/>
                  </a:cubicBezTo>
                  <a:cubicBezTo>
                    <a:pt x="67845" y="23206"/>
                    <a:pt x="66706" y="24345"/>
                    <a:pt x="65325" y="25087"/>
                  </a:cubicBezTo>
                  <a:cubicBezTo>
                    <a:pt x="65325" y="25087"/>
                    <a:pt x="72972" y="14611"/>
                    <a:pt x="64100" y="7447"/>
                  </a:cubicBezTo>
                  <a:cubicBezTo>
                    <a:pt x="55228" y="284"/>
                    <a:pt x="46236" y="4962"/>
                    <a:pt x="41092" y="5272"/>
                  </a:cubicBezTo>
                  <a:cubicBezTo>
                    <a:pt x="29803" y="5963"/>
                    <a:pt x="22502" y="6636"/>
                    <a:pt x="18826" y="14058"/>
                  </a:cubicBezTo>
                  <a:cubicBezTo>
                    <a:pt x="15149" y="21480"/>
                    <a:pt x="16616" y="41502"/>
                    <a:pt x="23590" y="48907"/>
                  </a:cubicBezTo>
                  <a:cubicBezTo>
                    <a:pt x="23710" y="49598"/>
                    <a:pt x="23831" y="50271"/>
                    <a:pt x="23917" y="50961"/>
                  </a:cubicBezTo>
                  <a:cubicBezTo>
                    <a:pt x="24245" y="53360"/>
                    <a:pt x="25195" y="55622"/>
                    <a:pt x="26679" y="57537"/>
                  </a:cubicBezTo>
                  <a:cubicBezTo>
                    <a:pt x="25436" y="64580"/>
                    <a:pt x="22571" y="71225"/>
                    <a:pt x="18325" y="76973"/>
                  </a:cubicBezTo>
                  <a:cubicBezTo>
                    <a:pt x="16012" y="78820"/>
                    <a:pt x="13993" y="81012"/>
                    <a:pt x="12318" y="83445"/>
                  </a:cubicBezTo>
                  <a:lnTo>
                    <a:pt x="12197" y="83532"/>
                  </a:lnTo>
                  <a:lnTo>
                    <a:pt x="12197" y="83532"/>
                  </a:lnTo>
                  <a:cubicBezTo>
                    <a:pt x="8435" y="89228"/>
                    <a:pt x="5587" y="95476"/>
                    <a:pt x="3757" y="102052"/>
                  </a:cubicBezTo>
                  <a:cubicBezTo>
                    <a:pt x="3757" y="102052"/>
                    <a:pt x="3757" y="102052"/>
                    <a:pt x="3757" y="102156"/>
                  </a:cubicBezTo>
                  <a:cubicBezTo>
                    <a:pt x="7485" y="104780"/>
                    <a:pt x="11473" y="106972"/>
                    <a:pt x="15684" y="108715"/>
                  </a:cubicBezTo>
                  <a:lnTo>
                    <a:pt x="16513" y="109060"/>
                  </a:lnTo>
                  <a:lnTo>
                    <a:pt x="16703" y="109060"/>
                  </a:lnTo>
                  <a:lnTo>
                    <a:pt x="18066" y="109595"/>
                  </a:lnTo>
                  <a:cubicBezTo>
                    <a:pt x="19171" y="110027"/>
                    <a:pt x="20276" y="110424"/>
                    <a:pt x="21397" y="110786"/>
                  </a:cubicBezTo>
                  <a:cubicBezTo>
                    <a:pt x="22519" y="111149"/>
                    <a:pt x="23762" y="111511"/>
                    <a:pt x="24953" y="111822"/>
                  </a:cubicBezTo>
                  <a:lnTo>
                    <a:pt x="26679" y="112219"/>
                  </a:lnTo>
                  <a:cubicBezTo>
                    <a:pt x="27163" y="112340"/>
                    <a:pt x="27646" y="112443"/>
                    <a:pt x="28146" y="112530"/>
                  </a:cubicBezTo>
                  <a:lnTo>
                    <a:pt x="28353" y="112530"/>
                  </a:lnTo>
                  <a:lnTo>
                    <a:pt x="29337" y="112719"/>
                  </a:lnTo>
                  <a:lnTo>
                    <a:pt x="31650" y="113116"/>
                  </a:lnTo>
                  <a:lnTo>
                    <a:pt x="32185" y="113116"/>
                  </a:lnTo>
                  <a:lnTo>
                    <a:pt x="33462" y="113289"/>
                  </a:lnTo>
                  <a:lnTo>
                    <a:pt x="35275" y="113496"/>
                  </a:lnTo>
                  <a:cubicBezTo>
                    <a:pt x="35948" y="113496"/>
                    <a:pt x="36639" y="113617"/>
                    <a:pt x="37329" y="113651"/>
                  </a:cubicBezTo>
                  <a:cubicBezTo>
                    <a:pt x="38020" y="113686"/>
                    <a:pt x="38623" y="113651"/>
                    <a:pt x="39280" y="113755"/>
                  </a:cubicBezTo>
                  <a:lnTo>
                    <a:pt x="41333" y="113755"/>
                  </a:lnTo>
                  <a:lnTo>
                    <a:pt x="43543" y="113755"/>
                  </a:lnTo>
                  <a:lnTo>
                    <a:pt x="44268" y="113755"/>
                  </a:lnTo>
                  <a:cubicBezTo>
                    <a:pt x="44630" y="113755"/>
                    <a:pt x="44992" y="113755"/>
                    <a:pt x="45355" y="113755"/>
                  </a:cubicBezTo>
                  <a:lnTo>
                    <a:pt x="45493" y="113755"/>
                  </a:lnTo>
                  <a:cubicBezTo>
                    <a:pt x="46184" y="113755"/>
                    <a:pt x="46857" y="113669"/>
                    <a:pt x="47547" y="113600"/>
                  </a:cubicBezTo>
                  <a:cubicBezTo>
                    <a:pt x="56177" y="112788"/>
                    <a:pt x="64566" y="110251"/>
                    <a:pt x="72195" y="106143"/>
                  </a:cubicBezTo>
                  <a:cubicBezTo>
                    <a:pt x="68588" y="100309"/>
                    <a:pt x="64152" y="95045"/>
                    <a:pt x="58991" y="90540"/>
                  </a:cubicBezTo>
                  <a:close/>
                </a:path>
              </a:pathLst>
            </a:custGeom>
            <a:solidFill>
              <a:srgbClr val="5BCE98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8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CA12167D-DC3A-5DFE-0F1A-059D06054FFC}"/>
              </a:ext>
            </a:extLst>
          </p:cNvPr>
          <p:cNvSpPr/>
          <p:nvPr/>
        </p:nvSpPr>
        <p:spPr>
          <a:xfrm rot="10800000" flipH="1" flipV="1">
            <a:off x="6629194" y="3750552"/>
            <a:ext cx="3435930" cy="1854203"/>
          </a:xfrm>
          <a:prstGeom prst="round2DiagRect">
            <a:avLst>
              <a:gd name="adj1" fmla="val 33151"/>
              <a:gd name="adj2" fmla="val 0"/>
            </a:avLst>
          </a:prstGeom>
          <a:solidFill>
            <a:srgbClr val="E9FF8B"/>
          </a:solidFill>
          <a:ln w="1725" cap="flat">
            <a:solidFill>
              <a:srgbClr val="D3FF24"/>
            </a:solidFill>
            <a:prstDash val="solid"/>
            <a:miter/>
          </a:ln>
        </p:spPr>
        <p:txBody>
          <a:bodyPr lIns="360000" tIns="72000" rIns="72000" bIns="72000" rtlCol="0" anchor="ctr"/>
          <a:lstStyle/>
          <a:p>
            <a:r>
              <a:rPr lang="ru-RU" sz="1800" b="1" dirty="0">
                <a:solidFill>
                  <a:schemeClr val="accent2"/>
                </a:solidFill>
              </a:rPr>
              <a:t>Пожизненная</a:t>
            </a:r>
            <a:r>
              <a:rPr lang="ru-RU" sz="1800" dirty="0">
                <a:solidFill>
                  <a:schemeClr val="accent2"/>
                </a:solidFill>
              </a:rPr>
              <a:t> </a:t>
            </a:r>
            <a:r>
              <a:rPr lang="ru-RU" sz="1800" dirty="0"/>
              <a:t>выплата</a:t>
            </a:r>
          </a:p>
          <a:p>
            <a:r>
              <a:rPr lang="ru-RU" sz="1800" dirty="0"/>
              <a:t>Не менее </a:t>
            </a:r>
            <a:r>
              <a:rPr lang="ru-RU" sz="1800" b="1" dirty="0">
                <a:solidFill>
                  <a:schemeClr val="accent2"/>
                </a:solidFill>
              </a:rPr>
              <a:t>10 лет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Иной</a:t>
            </a:r>
            <a:r>
              <a:rPr lang="ru-RU" sz="1800" dirty="0">
                <a:solidFill>
                  <a:schemeClr val="accent2"/>
                </a:solidFill>
              </a:rPr>
              <a:t> </a:t>
            </a:r>
            <a:r>
              <a:rPr lang="ru-RU" sz="1800" dirty="0"/>
              <a:t>срок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Разовая</a:t>
            </a:r>
            <a:r>
              <a:rPr lang="ru-RU" sz="1800" dirty="0">
                <a:solidFill>
                  <a:schemeClr val="accent2"/>
                </a:solidFill>
              </a:rPr>
              <a:t> </a:t>
            </a:r>
            <a:r>
              <a:rPr lang="ru-RU" sz="1800" dirty="0"/>
              <a:t>выплата</a:t>
            </a:r>
          </a:p>
        </p:txBody>
      </p:sp>
      <p:sp>
        <p:nvSpPr>
          <p:cNvPr id="35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CA12167D-DC3A-5DFE-0F1A-059D06054FFC}"/>
              </a:ext>
            </a:extLst>
          </p:cNvPr>
          <p:cNvSpPr/>
          <p:nvPr/>
        </p:nvSpPr>
        <p:spPr>
          <a:xfrm>
            <a:off x="2037743" y="3750552"/>
            <a:ext cx="3767126" cy="185420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</p:spPr>
        <p:txBody>
          <a:bodyPr lIns="360000" tIns="72000" rIns="72000" bIns="72000" rtlCol="0" anchor="ctr"/>
          <a:lstStyle/>
          <a:p>
            <a:r>
              <a:rPr lang="ru-RU" sz="1800" b="1" dirty="0">
                <a:latin typeface="Formular" panose="02000000000000000000" pitchFamily="2" charset="-52"/>
                <a:cs typeface="Arial" panose="020B0604020202020204" pitchFamily="34" charset="0"/>
              </a:rPr>
              <a:t>Какой период выплаты</a:t>
            </a:r>
            <a:br>
              <a:rPr lang="ru-RU" sz="1800" b="1" dirty="0">
                <a:latin typeface="Formular" panose="02000000000000000000" pitchFamily="2" charset="-52"/>
                <a:cs typeface="Arial" panose="020B0604020202020204" pitchFamily="34" charset="0"/>
              </a:rPr>
            </a:br>
            <a:r>
              <a:rPr lang="ru-RU" sz="1800" b="1" dirty="0">
                <a:latin typeface="Formular" panose="02000000000000000000" pitchFamily="2" charset="-52"/>
                <a:cs typeface="Arial" panose="020B0604020202020204" pitchFamily="34" charset="0"/>
              </a:rPr>
              <a:t>по программе долгосрочных сбережений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82083" y="6126891"/>
            <a:ext cx="2749117" cy="421826"/>
          </a:xfrm>
          <a:prstGeom prst="rect">
            <a:avLst/>
          </a:prstGeom>
          <a:solidFill>
            <a:srgbClr val="F7F7F7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980" y="6027076"/>
            <a:ext cx="1219420" cy="52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2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EB478E8-0C07-2B0C-1318-CD0B86D5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29" y="404816"/>
            <a:ext cx="10782340" cy="1415772"/>
          </a:xfrm>
        </p:spPr>
        <p:txBody>
          <a:bodyPr anchor="t"/>
          <a:lstStyle/>
          <a:p>
            <a:pPr>
              <a:spcBef>
                <a:spcPts val="400"/>
              </a:spcBef>
            </a:pPr>
            <a:r>
              <a:rPr lang="ru-RU" dirty="0"/>
              <a:t>Пример </a:t>
            </a:r>
            <a:r>
              <a:rPr lang="ru-RU" dirty="0">
                <a:solidFill>
                  <a:srgbClr val="552DE2"/>
                </a:solidFill>
              </a:rPr>
              <a:t>расчета </a:t>
            </a:r>
            <a:r>
              <a:rPr lang="ru-RU" dirty="0"/>
              <a:t>по программе долгосрочных сбережений </a:t>
            </a:r>
            <a:br>
              <a:rPr lang="ru-RU" dirty="0"/>
            </a:br>
            <a:r>
              <a:rPr lang="ru-RU" sz="2000" b="0" dirty="0"/>
              <a:t>(при доходе от 80 000 до 150 000 руб.)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837932" y="2568784"/>
            <a:ext cx="2806154" cy="365946"/>
          </a:xfrm>
          <a:prstGeom prst="roundRect">
            <a:avLst>
              <a:gd name="adj" fmla="val 34705"/>
            </a:avLst>
          </a:prstGeom>
          <a:solidFill>
            <a:srgbClr val="D3FF24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700" b="1" dirty="0">
                <a:latin typeface="Unbounded" pitchFamily="2" charset="-52"/>
              </a:rPr>
              <a:t>108 000 руб.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977859" y="2172772"/>
            <a:ext cx="280615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/>
              <a:t>Вклад в банке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837932" y="2172772"/>
            <a:ext cx="280615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/>
              <a:t>Участие в программе</a:t>
            </a:r>
          </a:p>
        </p:txBody>
      </p:sp>
      <p:sp>
        <p:nvSpPr>
          <p:cNvPr id="7" name="Скругленный прямоугольник 34">
            <a:extLst>
              <a:ext uri="{FF2B5EF4-FFF2-40B4-BE49-F238E27FC236}">
                <a16:creationId xmlns:a16="http://schemas.microsoft.com/office/drawing/2014/main" xmlns="" id="{AF702443-F182-F583-21A8-9DD1E6839518}"/>
              </a:ext>
            </a:extLst>
          </p:cNvPr>
          <p:cNvSpPr/>
          <p:nvPr/>
        </p:nvSpPr>
        <p:spPr>
          <a:xfrm>
            <a:off x="5837932" y="3120244"/>
            <a:ext cx="2806154" cy="365946"/>
          </a:xfrm>
          <a:prstGeom prst="roundRect">
            <a:avLst>
              <a:gd name="adj" fmla="val 34705"/>
            </a:avLst>
          </a:prstGeom>
          <a:solidFill>
            <a:srgbClr val="D3FF24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700" b="1" dirty="0">
                <a:latin typeface="Unbounded" pitchFamily="2" charset="-52"/>
              </a:rPr>
              <a:t>140 400 руб.</a:t>
            </a:r>
          </a:p>
        </p:txBody>
      </p:sp>
      <p:sp>
        <p:nvSpPr>
          <p:cNvPr id="8" name="Скругленный прямоугольник 34">
            <a:extLst>
              <a:ext uri="{FF2B5EF4-FFF2-40B4-BE49-F238E27FC236}">
                <a16:creationId xmlns:a16="http://schemas.microsoft.com/office/drawing/2014/main" xmlns="" id="{9F0B73C8-9A2E-98E4-049E-262A0B9D0392}"/>
              </a:ext>
            </a:extLst>
          </p:cNvPr>
          <p:cNvSpPr/>
          <p:nvPr/>
        </p:nvSpPr>
        <p:spPr>
          <a:xfrm>
            <a:off x="5837932" y="3671704"/>
            <a:ext cx="2806154" cy="365946"/>
          </a:xfrm>
          <a:prstGeom prst="roundRect">
            <a:avLst>
              <a:gd name="adj" fmla="val 34705"/>
            </a:avLst>
          </a:prstGeom>
          <a:solidFill>
            <a:srgbClr val="D3FF24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700" b="1" dirty="0">
                <a:latin typeface="Unbounded" pitchFamily="2" charset="-52"/>
              </a:rPr>
              <a:t>97 000 руб.</a:t>
            </a:r>
          </a:p>
        </p:txBody>
      </p:sp>
      <p:sp>
        <p:nvSpPr>
          <p:cNvPr id="9" name="Скругленный прямоугольник 34">
            <a:extLst>
              <a:ext uri="{FF2B5EF4-FFF2-40B4-BE49-F238E27FC236}">
                <a16:creationId xmlns:a16="http://schemas.microsoft.com/office/drawing/2014/main" xmlns="" id="{8E830DF8-7E0B-4FDF-0339-3250ADC01B0F}"/>
              </a:ext>
            </a:extLst>
          </p:cNvPr>
          <p:cNvSpPr/>
          <p:nvPr/>
        </p:nvSpPr>
        <p:spPr>
          <a:xfrm>
            <a:off x="5837932" y="4223164"/>
            <a:ext cx="2806154" cy="365946"/>
          </a:xfrm>
          <a:prstGeom prst="roundRect">
            <a:avLst>
              <a:gd name="adj" fmla="val 34705"/>
            </a:avLst>
          </a:prstGeom>
          <a:solidFill>
            <a:srgbClr val="D3FF24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701" marR="3080" algn="ctr"/>
            <a:r>
              <a:rPr lang="ru-RU" sz="1700" b="1" dirty="0">
                <a:latin typeface="Unbounded" pitchFamily="2" charset="-52"/>
              </a:rPr>
              <a:t>916 077 руб. </a:t>
            </a:r>
            <a:r>
              <a:rPr lang="ru-RU" sz="1700" dirty="0"/>
              <a:t>(108%)</a:t>
            </a:r>
          </a:p>
        </p:txBody>
      </p:sp>
      <p:sp>
        <p:nvSpPr>
          <p:cNvPr id="10" name="Скругленный прямоугольник 34">
            <a:extLst>
              <a:ext uri="{FF2B5EF4-FFF2-40B4-BE49-F238E27FC236}">
                <a16:creationId xmlns:a16="http://schemas.microsoft.com/office/drawing/2014/main" xmlns="" id="{4C11C2C3-9668-8383-3AFC-E2BCCD984711}"/>
              </a:ext>
            </a:extLst>
          </p:cNvPr>
          <p:cNvSpPr/>
          <p:nvPr/>
        </p:nvSpPr>
        <p:spPr>
          <a:xfrm>
            <a:off x="5837932" y="4774624"/>
            <a:ext cx="2806154" cy="365946"/>
          </a:xfrm>
          <a:prstGeom prst="roundRect">
            <a:avLst>
              <a:gd name="adj" fmla="val 34705"/>
            </a:avLst>
          </a:prstGeom>
          <a:solidFill>
            <a:srgbClr val="D3FF24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700" b="1" dirty="0">
                <a:latin typeface="Unbounded" pitchFamily="2" charset="-52"/>
              </a:rPr>
              <a:t>2 341 477 руб.</a:t>
            </a:r>
          </a:p>
        </p:txBody>
      </p:sp>
      <p:sp>
        <p:nvSpPr>
          <p:cNvPr id="12" name="Скругленный прямоугольник 34">
            <a:extLst>
              <a:ext uri="{FF2B5EF4-FFF2-40B4-BE49-F238E27FC236}">
                <a16:creationId xmlns:a16="http://schemas.microsoft.com/office/drawing/2014/main" xmlns="" id="{11D4209D-2E4F-7F14-4CDE-48A3BF776212}"/>
              </a:ext>
            </a:extLst>
          </p:cNvPr>
          <p:cNvSpPr/>
          <p:nvPr/>
        </p:nvSpPr>
        <p:spPr>
          <a:xfrm>
            <a:off x="5837932" y="5326084"/>
            <a:ext cx="2806154" cy="365946"/>
          </a:xfrm>
          <a:prstGeom prst="roundRect">
            <a:avLst>
              <a:gd name="adj" fmla="val 34705"/>
            </a:avLst>
          </a:prstGeom>
          <a:solidFill>
            <a:srgbClr val="D3FF24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080" algn="ctr"/>
            <a:r>
              <a:rPr lang="ru-RU" sz="1700" b="1" dirty="0">
                <a:latin typeface="Unbounded" pitchFamily="2" charset="-52"/>
              </a:rPr>
              <a:t>19 512 руб.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39FBDE3C-BE0A-FDC6-6836-D780E018B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03179"/>
              </p:ext>
            </p:extLst>
          </p:nvPr>
        </p:nvGraphicFramePr>
        <p:xfrm>
          <a:off x="3083791" y="2474705"/>
          <a:ext cx="2607396" cy="33040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07396">
                  <a:extLst>
                    <a:ext uri="{9D8B030D-6E8A-4147-A177-3AD203B41FA5}">
                      <a16:colId xmlns:a16="http://schemas.microsoft.com/office/drawing/2014/main" xmlns="" val="2083040604"/>
                    </a:ext>
                  </a:extLst>
                </a:gridCol>
              </a:tblGrid>
              <a:tr h="550682">
                <a:tc>
                  <a:txBody>
                    <a:bodyPr/>
                    <a:lstStyle/>
                    <a:p>
                      <a:pPr marL="0" marR="0" lvl="0" indent="0" algn="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Софинансирование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9617103"/>
                  </a:ext>
                </a:extLst>
              </a:tr>
              <a:tr h="550682">
                <a:tc>
                  <a:txBody>
                    <a:bodyPr/>
                    <a:lstStyle/>
                    <a:p>
                      <a:pPr marL="0" marR="0" lvl="0" indent="0" algn="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Налоговый вычет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425794"/>
                  </a:ext>
                </a:extLst>
              </a:tr>
              <a:tr h="550682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Перевод пенсионных</a:t>
                      </a:r>
                    </a:p>
                    <a:p>
                      <a:pPr algn="r"/>
                      <a:r>
                        <a:rPr lang="ru-RU" sz="1400" b="1" dirty="0"/>
                        <a:t>накоплений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6033721"/>
                  </a:ext>
                </a:extLst>
              </a:tr>
              <a:tr h="550682">
                <a:tc>
                  <a:txBody>
                    <a:bodyPr/>
                    <a:lstStyle/>
                    <a:p>
                      <a:pPr marL="0" marR="0" lvl="0" indent="0" algn="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Доходность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62834604"/>
                  </a:ext>
                </a:extLst>
              </a:tr>
              <a:tr h="550682">
                <a:tc>
                  <a:txBody>
                    <a:bodyPr/>
                    <a:lstStyle/>
                    <a:p>
                      <a:pPr marL="0" marR="0" lvl="0" indent="0" algn="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Объём накоплений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7685567"/>
                  </a:ext>
                </a:extLst>
              </a:tr>
              <a:tr h="550682">
                <a:tc>
                  <a:txBody>
                    <a:bodyPr/>
                    <a:lstStyle/>
                    <a:p>
                      <a:pPr marL="0" marR="0" lvl="0" indent="0" algn="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Размер ежемесячной выплаты (в течение 10 лет)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2687062"/>
                  </a:ext>
                </a:extLst>
              </a:tr>
            </a:tbl>
          </a:graphicData>
        </a:graphic>
      </p:graphicFrame>
      <p:sp>
        <p:nvSpPr>
          <p:cNvPr id="26" name="Скругленный прямоугольник 34">
            <a:extLst>
              <a:ext uri="{FF2B5EF4-FFF2-40B4-BE49-F238E27FC236}">
                <a16:creationId xmlns:a16="http://schemas.microsoft.com/office/drawing/2014/main" xmlns="" id="{4E873853-4C24-043A-489D-29D99148B672}"/>
              </a:ext>
            </a:extLst>
          </p:cNvPr>
          <p:cNvSpPr/>
          <p:nvPr/>
        </p:nvSpPr>
        <p:spPr>
          <a:xfrm>
            <a:off x="8977859" y="2566675"/>
            <a:ext cx="2806154" cy="365946"/>
          </a:xfrm>
          <a:prstGeom prst="roundRect">
            <a:avLst>
              <a:gd name="adj" fmla="val 34705"/>
            </a:avLst>
          </a:prstGeom>
          <a:solidFill>
            <a:srgbClr val="F4DEE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rgbClr val="FF6B61"/>
                </a:solidFill>
                <a:latin typeface="Unbounded" pitchFamily="2" charset="-52"/>
              </a:rPr>
              <a:t>×</a:t>
            </a:r>
          </a:p>
        </p:txBody>
      </p:sp>
      <p:sp>
        <p:nvSpPr>
          <p:cNvPr id="27" name="Скругленный прямоугольник 34">
            <a:extLst>
              <a:ext uri="{FF2B5EF4-FFF2-40B4-BE49-F238E27FC236}">
                <a16:creationId xmlns:a16="http://schemas.microsoft.com/office/drawing/2014/main" xmlns="" id="{47E4BD6D-8606-7CA9-7A08-75E874ED6EBF}"/>
              </a:ext>
            </a:extLst>
          </p:cNvPr>
          <p:cNvSpPr/>
          <p:nvPr/>
        </p:nvSpPr>
        <p:spPr>
          <a:xfrm>
            <a:off x="8977859" y="3118135"/>
            <a:ext cx="2806154" cy="365946"/>
          </a:xfrm>
          <a:prstGeom prst="roundRect">
            <a:avLst>
              <a:gd name="adj" fmla="val 34705"/>
            </a:avLst>
          </a:prstGeom>
          <a:solidFill>
            <a:srgbClr val="F4DEE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rgbClr val="FF6B61"/>
                </a:solidFill>
                <a:latin typeface="Unbounded" pitchFamily="2" charset="-52"/>
              </a:rPr>
              <a:t>×</a:t>
            </a:r>
          </a:p>
        </p:txBody>
      </p:sp>
      <p:sp>
        <p:nvSpPr>
          <p:cNvPr id="28" name="Скругленный прямоугольник 34">
            <a:extLst>
              <a:ext uri="{FF2B5EF4-FFF2-40B4-BE49-F238E27FC236}">
                <a16:creationId xmlns:a16="http://schemas.microsoft.com/office/drawing/2014/main" xmlns="" id="{DA89B92E-31B4-F8E9-4EA1-EF8C422AA63F}"/>
              </a:ext>
            </a:extLst>
          </p:cNvPr>
          <p:cNvSpPr/>
          <p:nvPr/>
        </p:nvSpPr>
        <p:spPr>
          <a:xfrm>
            <a:off x="8977859" y="3669595"/>
            <a:ext cx="2806154" cy="365946"/>
          </a:xfrm>
          <a:prstGeom prst="roundRect">
            <a:avLst>
              <a:gd name="adj" fmla="val 34705"/>
            </a:avLst>
          </a:prstGeom>
          <a:solidFill>
            <a:srgbClr val="F4DEE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rgbClr val="FF6B61"/>
                </a:solidFill>
                <a:latin typeface="Unbounded" pitchFamily="2" charset="-52"/>
              </a:rPr>
              <a:t>×</a:t>
            </a:r>
          </a:p>
        </p:txBody>
      </p:sp>
      <p:sp>
        <p:nvSpPr>
          <p:cNvPr id="29" name="Скругленный прямоугольник 34">
            <a:extLst>
              <a:ext uri="{FF2B5EF4-FFF2-40B4-BE49-F238E27FC236}">
                <a16:creationId xmlns:a16="http://schemas.microsoft.com/office/drawing/2014/main" xmlns="" id="{65709AC4-ED60-449A-4544-651C0581D6D4}"/>
              </a:ext>
            </a:extLst>
          </p:cNvPr>
          <p:cNvSpPr/>
          <p:nvPr/>
        </p:nvSpPr>
        <p:spPr>
          <a:xfrm>
            <a:off x="8977859" y="4221055"/>
            <a:ext cx="2806154" cy="365946"/>
          </a:xfrm>
          <a:prstGeom prst="roundRect">
            <a:avLst>
              <a:gd name="adj" fmla="val 34705"/>
            </a:avLst>
          </a:prstGeom>
          <a:solidFill>
            <a:srgbClr val="F4DEE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701" marR="3080" algn="ctr"/>
            <a:r>
              <a:rPr lang="ru-RU" sz="1700" b="1" dirty="0">
                <a:latin typeface="Unbounded" pitchFamily="2" charset="-52"/>
              </a:rPr>
              <a:t>630 061 руб. </a:t>
            </a:r>
            <a:r>
              <a:rPr lang="ru-RU" sz="1700" dirty="0"/>
              <a:t>(59%)</a:t>
            </a:r>
          </a:p>
        </p:txBody>
      </p:sp>
      <p:sp>
        <p:nvSpPr>
          <p:cNvPr id="30" name="Скругленный прямоугольник 34">
            <a:extLst>
              <a:ext uri="{FF2B5EF4-FFF2-40B4-BE49-F238E27FC236}">
                <a16:creationId xmlns:a16="http://schemas.microsoft.com/office/drawing/2014/main" xmlns="" id="{29312CD7-BB2A-3E56-BAA5-D1E1C6A1E75E}"/>
              </a:ext>
            </a:extLst>
          </p:cNvPr>
          <p:cNvSpPr/>
          <p:nvPr/>
        </p:nvSpPr>
        <p:spPr>
          <a:xfrm>
            <a:off x="8977859" y="4772515"/>
            <a:ext cx="2806154" cy="365946"/>
          </a:xfrm>
          <a:prstGeom prst="roundRect">
            <a:avLst>
              <a:gd name="adj" fmla="val 34705"/>
            </a:avLst>
          </a:prstGeom>
          <a:solidFill>
            <a:srgbClr val="F4DEE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700" b="1" dirty="0">
                <a:latin typeface="Unbounded" pitchFamily="2" charset="-52"/>
              </a:rPr>
              <a:t>1 710 061 руб.</a:t>
            </a:r>
          </a:p>
        </p:txBody>
      </p:sp>
      <p:sp>
        <p:nvSpPr>
          <p:cNvPr id="31" name="Скругленный прямоугольник 34">
            <a:extLst>
              <a:ext uri="{FF2B5EF4-FFF2-40B4-BE49-F238E27FC236}">
                <a16:creationId xmlns:a16="http://schemas.microsoft.com/office/drawing/2014/main" xmlns="" id="{86BE7311-AEC9-7968-B627-31D72AF9BC00}"/>
              </a:ext>
            </a:extLst>
          </p:cNvPr>
          <p:cNvSpPr/>
          <p:nvPr/>
        </p:nvSpPr>
        <p:spPr>
          <a:xfrm>
            <a:off x="8977859" y="5323975"/>
            <a:ext cx="2806154" cy="365946"/>
          </a:xfrm>
          <a:prstGeom prst="roundRect">
            <a:avLst>
              <a:gd name="adj" fmla="val 34705"/>
            </a:avLst>
          </a:prstGeom>
          <a:solidFill>
            <a:srgbClr val="F4DEE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080" algn="ctr"/>
            <a:r>
              <a:rPr lang="ru-RU" sz="1700" b="1" dirty="0">
                <a:latin typeface="Unbounded" pitchFamily="2" charset="-52"/>
              </a:rPr>
              <a:t>14 251 руб.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A12C2A67-DBAD-1C3C-208B-D471D5F6547E}"/>
              </a:ext>
            </a:extLst>
          </p:cNvPr>
          <p:cNvSpPr/>
          <p:nvPr/>
        </p:nvSpPr>
        <p:spPr>
          <a:xfrm>
            <a:off x="490994" y="2172772"/>
            <a:ext cx="2469068" cy="1940065"/>
          </a:xfrm>
          <a:prstGeom prst="ellipse">
            <a:avLst/>
          </a:prstGeom>
          <a:solidFill>
            <a:srgbClr val="D3FF24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700" b="1" dirty="0">
                <a:solidFill>
                  <a:schemeClr val="tx1"/>
                </a:solidFill>
                <a:latin typeface="Unbounded" pitchFamily="2" charset="-52"/>
              </a:rPr>
              <a:t>Уплата</a:t>
            </a:r>
            <a:br>
              <a:rPr lang="ru-RU" sz="1700" b="1" dirty="0">
                <a:solidFill>
                  <a:schemeClr val="tx1"/>
                </a:solidFill>
                <a:latin typeface="Unbounded" pitchFamily="2" charset="-52"/>
              </a:rPr>
            </a:br>
            <a:r>
              <a:rPr lang="ru-RU" sz="1700" b="1" dirty="0">
                <a:solidFill>
                  <a:schemeClr val="tx1"/>
                </a:solidFill>
                <a:latin typeface="Unbounded" pitchFamily="2" charset="-52"/>
              </a:rPr>
              <a:t>6 000 ₽</a:t>
            </a:r>
          </a:p>
          <a:p>
            <a:pPr algn="ctr"/>
            <a:r>
              <a:rPr lang="ru-RU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ежемесячно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A6E2F37A-F582-D9A2-26A9-DF0AC18CAEC4}"/>
              </a:ext>
            </a:extLst>
          </p:cNvPr>
          <p:cNvSpPr/>
          <p:nvPr/>
        </p:nvSpPr>
        <p:spPr>
          <a:xfrm>
            <a:off x="490994" y="3848693"/>
            <a:ext cx="2469068" cy="1940065"/>
          </a:xfrm>
          <a:prstGeom prst="ellipse">
            <a:avLst/>
          </a:prstGeom>
          <a:solidFill>
            <a:srgbClr val="D0C5F7">
              <a:alpha val="50196"/>
            </a:srgbClr>
          </a:solidFill>
          <a:ln>
            <a:noFill/>
          </a:ln>
        </p:spPr>
        <p:style>
          <a:lnRef idx="2">
            <a:schemeClr val="accent2">
              <a:hueOff val="-1457850"/>
              <a:satOff val="-12855"/>
              <a:lumOff val="862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7701" marR="3080" algn="ctr"/>
            <a:r>
              <a:rPr lang="ru-RU" sz="1700" b="1" dirty="0">
                <a:solidFill>
                  <a:schemeClr val="tx1"/>
                </a:solidFill>
                <a:latin typeface="Unbounded" pitchFamily="2" charset="-52"/>
              </a:rPr>
              <a:t>Накопление</a:t>
            </a:r>
            <a:r>
              <a:rPr lang="ru-RU" sz="1600" dirty="0">
                <a:ea typeface="Calibri" panose="020F0502020204030204" pitchFamily="34" charset="0"/>
              </a:rPr>
              <a:t/>
            </a:r>
            <a:br>
              <a:rPr lang="ru-RU" sz="1600" dirty="0">
                <a:ea typeface="Calibri" panose="020F0502020204030204" pitchFamily="34" charset="0"/>
              </a:rPr>
            </a:br>
            <a:r>
              <a:rPr lang="ru-RU" sz="1600" dirty="0">
                <a:ea typeface="Calibri" panose="020F0502020204030204" pitchFamily="34" charset="0"/>
              </a:rPr>
              <a:t>в течение </a:t>
            </a:r>
            <a:br>
              <a:rPr lang="ru-RU" sz="1600" dirty="0">
                <a:ea typeface="Calibri" panose="020F0502020204030204" pitchFamily="34" charset="0"/>
              </a:rPr>
            </a:br>
            <a:r>
              <a:rPr lang="ru-RU" sz="1700" b="1" dirty="0">
                <a:solidFill>
                  <a:schemeClr val="tx1"/>
                </a:solidFill>
                <a:latin typeface="Unbounded" pitchFamily="2" charset="-52"/>
              </a:rPr>
              <a:t>15 лет</a:t>
            </a:r>
            <a:endParaRPr lang="ru-RU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82083" y="6126891"/>
            <a:ext cx="3022717" cy="421826"/>
          </a:xfrm>
          <a:prstGeom prst="rect">
            <a:avLst/>
          </a:prstGeom>
          <a:solidFill>
            <a:srgbClr val="FFFFF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896" y="6056831"/>
            <a:ext cx="1199104" cy="51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1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xmlns="" id="{5A88F19E-6FD1-BE72-2141-ACDABD915C20}"/>
              </a:ext>
            </a:extLst>
          </p:cNvPr>
          <p:cNvSpPr/>
          <p:nvPr/>
        </p:nvSpPr>
        <p:spPr>
          <a:xfrm rot="10800000" flipV="1">
            <a:off x="1335167" y="3080556"/>
            <a:ext cx="10448846" cy="2869393"/>
          </a:xfrm>
          <a:prstGeom prst="round2DiagRect">
            <a:avLst>
              <a:gd name="adj1" fmla="val 34693"/>
              <a:gd name="adj2" fmla="val 0"/>
            </a:avLst>
          </a:prstGeom>
          <a:solidFill>
            <a:schemeClr val="bg1"/>
          </a:solidFill>
          <a:ln w="1725" cap="flat">
            <a:noFill/>
            <a:prstDash val="solid"/>
            <a:miter/>
          </a:ln>
        </p:spPr>
        <p:txBody>
          <a:bodyPr lIns="180000" tIns="72000" rIns="72000" bIns="72000" rtlCol="0" anchor="t"/>
          <a:lstStyle/>
          <a:p>
            <a:pPr marL="7701" marR="3080">
              <a:lnSpc>
                <a:spcPct val="90000"/>
              </a:lnSpc>
              <a:spcBef>
                <a:spcPts val="600"/>
              </a:spcBef>
            </a:pPr>
            <a:r>
              <a:rPr lang="ru-RU" sz="2000" dirty="0"/>
              <a:t>Негосударственный пенсионный фонд (НПФ) – организация, реализующая дополнительные возможности формирования сбережений</a:t>
            </a: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EB478E8-0C07-2B0C-1318-CD0B86D5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Рынок негосударственных </a:t>
            </a:r>
            <a:br>
              <a:rPr lang="ru-RU" dirty="0"/>
            </a:br>
            <a:r>
              <a:rPr lang="ru-RU" dirty="0"/>
              <a:t>пенсионных фондов </a:t>
            </a:r>
            <a:r>
              <a:rPr lang="ru-RU" dirty="0">
                <a:solidFill>
                  <a:srgbClr val="552DE2"/>
                </a:solidFill>
              </a:rPr>
              <a:t>(НПФ)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E6D725A1-6C90-32F5-C447-10B2740A853F}"/>
              </a:ext>
            </a:extLst>
          </p:cNvPr>
          <p:cNvSpPr/>
          <p:nvPr/>
        </p:nvSpPr>
        <p:spPr>
          <a:xfrm>
            <a:off x="2291083" y="4221166"/>
            <a:ext cx="1006094" cy="1018253"/>
          </a:xfrm>
          <a:prstGeom prst="ellipse">
            <a:avLst/>
          </a:prstGeom>
          <a:solidFill>
            <a:srgbClr val="D0C5F7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 smtClean="0">
                <a:latin typeface="Unbounded" pitchFamily="2" charset="-52"/>
              </a:rPr>
              <a:t>36</a:t>
            </a:r>
            <a:r>
              <a:rPr lang="ru-RU" dirty="0" smtClean="0">
                <a:latin typeface="Unbounded" pitchFamily="2" charset="-52"/>
              </a:rPr>
              <a:t> </a:t>
            </a:r>
            <a:r>
              <a:rPr lang="ru-RU" sz="1200" dirty="0">
                <a:latin typeface="Unbounded" pitchFamily="2" charset="-52"/>
              </a:rPr>
              <a:t>НПФ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E6D725A1-6C90-32F5-C447-10B2740A853F}"/>
              </a:ext>
            </a:extLst>
          </p:cNvPr>
          <p:cNvSpPr/>
          <p:nvPr/>
        </p:nvSpPr>
        <p:spPr>
          <a:xfrm>
            <a:off x="4612743" y="4221165"/>
            <a:ext cx="1022742" cy="1018253"/>
          </a:xfrm>
          <a:prstGeom prst="ellipse">
            <a:avLst/>
          </a:prstGeom>
          <a:solidFill>
            <a:srgbClr val="D0C5F7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latin typeface="Unbounded" pitchFamily="2" charset="-52"/>
              </a:rPr>
              <a:t>5</a:t>
            </a:r>
            <a:r>
              <a:rPr lang="ru-RU" dirty="0">
                <a:latin typeface="Unbounded" pitchFamily="2" charset="-52"/>
              </a:rPr>
              <a:t> </a:t>
            </a:r>
            <a:r>
              <a:rPr lang="ru-RU" sz="1200" dirty="0">
                <a:latin typeface="Unbounded" pitchFamily="2" charset="-52"/>
              </a:rPr>
              <a:t>трлн руб.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E6D725A1-6C90-32F5-C447-10B2740A853F}"/>
              </a:ext>
            </a:extLst>
          </p:cNvPr>
          <p:cNvSpPr/>
          <p:nvPr/>
        </p:nvSpPr>
        <p:spPr>
          <a:xfrm>
            <a:off x="6951051" y="4221164"/>
            <a:ext cx="1022742" cy="1018253"/>
          </a:xfrm>
          <a:prstGeom prst="ellipse">
            <a:avLst/>
          </a:prstGeom>
          <a:solidFill>
            <a:srgbClr val="D0C5F7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latin typeface="Unbounded" pitchFamily="2" charset="-52"/>
              </a:rPr>
              <a:t>42</a:t>
            </a:r>
            <a:r>
              <a:rPr lang="ru-RU" dirty="0">
                <a:latin typeface="Unbounded" pitchFamily="2" charset="-52"/>
              </a:rPr>
              <a:t> </a:t>
            </a:r>
            <a:r>
              <a:rPr lang="ru-RU" sz="1200" dirty="0">
                <a:latin typeface="Unbounded" pitchFamily="2" charset="-52"/>
              </a:rPr>
              <a:t>млн чел.</a:t>
            </a:r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 txBox="1">
            <a:spLocks/>
          </p:cNvSpPr>
          <p:nvPr/>
        </p:nvSpPr>
        <p:spPr>
          <a:xfrm>
            <a:off x="4624779" y="5310902"/>
            <a:ext cx="99867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ru-RU" sz="2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anose="020B0503030101060003" pitchFamily="34" charset="-52"/>
                <a:ea typeface="+mn-ea"/>
                <a:cs typeface="Arial" panose="020B0604020202020204" pitchFamily="34" charset="0"/>
              </a:defRPr>
            </a:lvl2pPr>
            <a:lvl3pPr marL="0" indent="0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792" indent="-177792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ru-RU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792" indent="-177792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1200" b="0" dirty="0">
                <a:latin typeface="+mn-lt"/>
              </a:rPr>
              <a:t>Активы НПФ</a:t>
            </a:r>
          </a:p>
        </p:txBody>
      </p:sp>
      <p:sp>
        <p:nvSpPr>
          <p:cNvPr id="53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 txBox="1">
            <a:spLocks/>
          </p:cNvSpPr>
          <p:nvPr/>
        </p:nvSpPr>
        <p:spPr>
          <a:xfrm>
            <a:off x="6999956" y="5310902"/>
            <a:ext cx="92493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ru-RU" sz="2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anose="020B0503030101060003" pitchFamily="34" charset="-52"/>
                <a:ea typeface="+mn-ea"/>
                <a:cs typeface="Arial" panose="020B0604020202020204" pitchFamily="34" charset="0"/>
              </a:defRPr>
            </a:lvl2pPr>
            <a:lvl3pPr marL="0" indent="0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792" indent="-177792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ru-RU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792" indent="-177792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1200" b="0" dirty="0">
                <a:latin typeface="+mn-lt"/>
              </a:rPr>
              <a:t>Количество</a:t>
            </a:r>
            <a:br>
              <a:rPr lang="ru-RU" sz="1200" b="0" dirty="0">
                <a:latin typeface="+mn-lt"/>
              </a:rPr>
            </a:br>
            <a:r>
              <a:rPr lang="ru-RU" sz="1200" b="0" dirty="0">
                <a:latin typeface="+mn-lt"/>
              </a:rPr>
              <a:t>клиентов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 txBox="1">
            <a:spLocks/>
          </p:cNvSpPr>
          <p:nvPr/>
        </p:nvSpPr>
        <p:spPr>
          <a:xfrm>
            <a:off x="2124876" y="5310902"/>
            <a:ext cx="133850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ru-RU" sz="2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anose="020B0503030101060003" pitchFamily="34" charset="-52"/>
                <a:ea typeface="+mn-ea"/>
                <a:cs typeface="Arial" panose="020B0604020202020204" pitchFamily="34" charset="0"/>
              </a:defRPr>
            </a:lvl2pPr>
            <a:lvl3pPr marL="0" indent="0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792" indent="-177792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ru-RU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792" indent="-177792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1200" b="0" dirty="0">
                <a:latin typeface="+mn-lt"/>
              </a:rPr>
              <a:t>Количество НПФ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E6D725A1-6C90-32F5-C447-10B2740A853F}"/>
              </a:ext>
            </a:extLst>
          </p:cNvPr>
          <p:cNvSpPr/>
          <p:nvPr/>
        </p:nvSpPr>
        <p:spPr>
          <a:xfrm>
            <a:off x="9289359" y="4221163"/>
            <a:ext cx="1089994" cy="1018253"/>
          </a:xfrm>
          <a:prstGeom prst="ellipse">
            <a:avLst/>
          </a:prstGeom>
          <a:solidFill>
            <a:srgbClr val="D0C5F7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latin typeface="Unbounded" pitchFamily="2" charset="-52"/>
              </a:rPr>
              <a:t>920</a:t>
            </a:r>
            <a:r>
              <a:rPr lang="ru-RU" dirty="0">
                <a:latin typeface="Unbounded" pitchFamily="2" charset="-52"/>
              </a:rPr>
              <a:t> </a:t>
            </a:r>
            <a:r>
              <a:rPr lang="ru-RU" sz="1200" dirty="0">
                <a:latin typeface="Unbounded" pitchFamily="2" charset="-52"/>
              </a:rPr>
              <a:t>млрд руб.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 txBox="1">
            <a:spLocks/>
          </p:cNvSpPr>
          <p:nvPr/>
        </p:nvSpPr>
        <p:spPr>
          <a:xfrm>
            <a:off x="8780303" y="5310902"/>
            <a:ext cx="210810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ru-RU" sz="2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anose="020B0503030101060003" pitchFamily="34" charset="-52"/>
                <a:ea typeface="+mn-ea"/>
                <a:cs typeface="Arial" panose="020B0604020202020204" pitchFamily="34" charset="0"/>
              </a:defRPr>
            </a:lvl2pPr>
            <a:lvl3pPr marL="0" indent="0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792" indent="-177792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ru-RU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792" indent="-177792" algn="l" defTabSz="91435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1200" b="0" dirty="0">
                <a:latin typeface="+mn-lt"/>
              </a:rPr>
              <a:t>Объем выплат гражданам</a:t>
            </a:r>
            <a:br>
              <a:rPr lang="ru-RU" sz="1200" b="0" dirty="0">
                <a:latin typeface="+mn-lt"/>
              </a:rPr>
            </a:br>
            <a:r>
              <a:rPr lang="ru-RU" sz="1200" b="0" dirty="0">
                <a:latin typeface="+mn-lt"/>
              </a:rPr>
              <a:t>за 2012-2023 гг.</a:t>
            </a:r>
          </a:p>
        </p:txBody>
      </p:sp>
      <p:sp>
        <p:nvSpPr>
          <p:cNvPr id="3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5D1B8CCA-9099-E727-4D71-9DBBEBB5D810}"/>
              </a:ext>
            </a:extLst>
          </p:cNvPr>
          <p:cNvSpPr/>
          <p:nvPr/>
        </p:nvSpPr>
        <p:spPr>
          <a:xfrm>
            <a:off x="1335173" y="2174089"/>
            <a:ext cx="2897194" cy="72280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725" cap="flat">
            <a:noFill/>
            <a:prstDash val="solid"/>
            <a:miter/>
          </a:ln>
        </p:spPr>
        <p:txBody>
          <a:bodyPr wrap="square" lIns="180000" tIns="72000" rIns="72000" bIns="72000" rtlCol="0" anchor="ctr"/>
          <a:lstStyle/>
          <a:p>
            <a:pPr marL="7701" marR="3080" algn="just">
              <a:lnSpc>
                <a:spcPct val="90000"/>
              </a:lnSpc>
              <a:spcBef>
                <a:spcPts val="600"/>
              </a:spcBef>
            </a:pPr>
            <a:r>
              <a:rPr lang="ru-RU" sz="2000" b="1" dirty="0">
                <a:latin typeface="Formular" panose="02000000000000000000" pitchFamily="2" charset="-52"/>
              </a:rPr>
              <a:t>А что такое </a:t>
            </a:r>
            <a:r>
              <a:rPr lang="ru-RU" sz="2000" b="1" dirty="0"/>
              <a:t>НПФ</a:t>
            </a:r>
            <a:r>
              <a:rPr lang="ru-RU" sz="2000" b="1" dirty="0">
                <a:latin typeface="Formular" panose="02000000000000000000" pitchFamily="2" charset="-52"/>
              </a:rPr>
              <a:t>?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CEBCF55A-4433-BF59-FA57-454966240595}"/>
              </a:ext>
            </a:extLst>
          </p:cNvPr>
          <p:cNvGrpSpPr/>
          <p:nvPr/>
        </p:nvGrpSpPr>
        <p:grpSpPr>
          <a:xfrm>
            <a:off x="419954" y="2161301"/>
            <a:ext cx="723456" cy="748378"/>
            <a:chOff x="-415191" y="3102166"/>
            <a:chExt cx="863783" cy="999000"/>
          </a:xfrm>
        </p:grpSpPr>
        <p:sp>
          <p:nvSpPr>
            <p:cNvPr id="15" name="Полилиния: фигура 23">
              <a:extLst>
                <a:ext uri="{FF2B5EF4-FFF2-40B4-BE49-F238E27FC236}">
                  <a16:creationId xmlns:a16="http://schemas.microsoft.com/office/drawing/2014/main" xmlns="" id="{E03B258B-3868-291E-4284-33A09C504813}"/>
                </a:ext>
              </a:extLst>
            </p:cNvPr>
            <p:cNvSpPr/>
            <p:nvPr/>
          </p:nvSpPr>
          <p:spPr>
            <a:xfrm>
              <a:off x="-415191" y="3102166"/>
              <a:ext cx="863783" cy="999000"/>
            </a:xfrm>
            <a:custGeom>
              <a:avLst/>
              <a:gdLst>
                <a:gd name="connsiteX0" fmla="*/ 336748 w 332991"/>
                <a:gd name="connsiteY0" fmla="*/ 170033 h 333094"/>
                <a:gd name="connsiteX1" fmla="*/ 302227 w 332991"/>
                <a:gd name="connsiteY1" fmla="*/ 271646 h 333094"/>
                <a:gd name="connsiteX2" fmla="*/ 277907 w 332991"/>
                <a:gd name="connsiteY2" fmla="*/ 297123 h 333094"/>
                <a:gd name="connsiteX3" fmla="*/ 170253 w 332991"/>
                <a:gd name="connsiteY3" fmla="*/ 336581 h 333094"/>
                <a:gd name="connsiteX4" fmla="*/ 70780 w 332991"/>
                <a:gd name="connsiteY4" fmla="*/ 303613 h 333094"/>
                <a:gd name="connsiteX5" fmla="*/ 38279 w 332991"/>
                <a:gd name="connsiteY5" fmla="*/ 271646 h 333094"/>
                <a:gd name="connsiteX6" fmla="*/ 3757 w 332991"/>
                <a:gd name="connsiteY6" fmla="*/ 170033 h 333094"/>
                <a:gd name="connsiteX7" fmla="*/ 170305 w 332991"/>
                <a:gd name="connsiteY7" fmla="*/ 3486 h 333094"/>
                <a:gd name="connsiteX8" fmla="*/ 336748 w 332991"/>
                <a:gd name="connsiteY8" fmla="*/ 170033 h 33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91" h="333094">
                  <a:moveTo>
                    <a:pt x="336748" y="170033"/>
                  </a:moveTo>
                  <a:cubicBezTo>
                    <a:pt x="336834" y="206798"/>
                    <a:pt x="324683" y="242545"/>
                    <a:pt x="302227" y="271646"/>
                  </a:cubicBezTo>
                  <a:cubicBezTo>
                    <a:pt x="295047" y="280967"/>
                    <a:pt x="286900" y="289511"/>
                    <a:pt x="277907" y="297123"/>
                  </a:cubicBezTo>
                  <a:cubicBezTo>
                    <a:pt x="247856" y="322651"/>
                    <a:pt x="209693" y="336650"/>
                    <a:pt x="170253" y="336581"/>
                  </a:cubicBezTo>
                  <a:cubicBezTo>
                    <a:pt x="134403" y="336650"/>
                    <a:pt x="99502" y="325067"/>
                    <a:pt x="70780" y="303613"/>
                  </a:cubicBezTo>
                  <a:cubicBezTo>
                    <a:pt x="58542" y="294499"/>
                    <a:pt x="47599" y="283728"/>
                    <a:pt x="38279" y="271646"/>
                  </a:cubicBezTo>
                  <a:cubicBezTo>
                    <a:pt x="15823" y="242528"/>
                    <a:pt x="3688" y="206798"/>
                    <a:pt x="3757" y="170033"/>
                  </a:cubicBezTo>
                  <a:cubicBezTo>
                    <a:pt x="3757" y="78052"/>
                    <a:pt x="78323" y="3486"/>
                    <a:pt x="170305" y="3486"/>
                  </a:cubicBezTo>
                  <a:cubicBezTo>
                    <a:pt x="262252" y="3538"/>
                    <a:pt x="336765" y="78086"/>
                    <a:pt x="336748" y="170033"/>
                  </a:cubicBezTo>
                  <a:close/>
                </a:path>
              </a:pathLst>
            </a:custGeom>
            <a:solidFill>
              <a:srgbClr val="FFCEB1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24">
              <a:extLst>
                <a:ext uri="{FF2B5EF4-FFF2-40B4-BE49-F238E27FC236}">
                  <a16:creationId xmlns:a16="http://schemas.microsoft.com/office/drawing/2014/main" xmlns="" id="{750A3783-134D-9221-6FED-80A4DED3401B}"/>
                </a:ext>
              </a:extLst>
            </p:cNvPr>
            <p:cNvSpPr/>
            <p:nvPr/>
          </p:nvSpPr>
          <p:spPr>
            <a:xfrm>
              <a:off x="-186237" y="3258125"/>
              <a:ext cx="437554" cy="687080"/>
            </a:xfrm>
            <a:custGeom>
              <a:avLst/>
              <a:gdLst>
                <a:gd name="connsiteX0" fmla="*/ 154131 w 175660"/>
                <a:gd name="connsiteY0" fmla="*/ 177624 h 240349"/>
                <a:gd name="connsiteX1" fmla="*/ 152836 w 175660"/>
                <a:gd name="connsiteY1" fmla="*/ 176226 h 240349"/>
                <a:gd name="connsiteX2" fmla="*/ 141306 w 175660"/>
                <a:gd name="connsiteY2" fmla="*/ 172515 h 240349"/>
                <a:gd name="connsiteX3" fmla="*/ 124236 w 175660"/>
                <a:gd name="connsiteY3" fmla="*/ 170081 h 240349"/>
                <a:gd name="connsiteX4" fmla="*/ 121698 w 175660"/>
                <a:gd name="connsiteY4" fmla="*/ 169822 h 240349"/>
                <a:gd name="connsiteX5" fmla="*/ 119765 w 175660"/>
                <a:gd name="connsiteY5" fmla="*/ 169650 h 240349"/>
                <a:gd name="connsiteX6" fmla="*/ 117003 w 175660"/>
                <a:gd name="connsiteY6" fmla="*/ 149662 h 240349"/>
                <a:gd name="connsiteX7" fmla="*/ 117003 w 175660"/>
                <a:gd name="connsiteY7" fmla="*/ 147487 h 240349"/>
                <a:gd name="connsiteX8" fmla="*/ 117297 w 175660"/>
                <a:gd name="connsiteY8" fmla="*/ 136975 h 240349"/>
                <a:gd name="connsiteX9" fmla="*/ 117297 w 175660"/>
                <a:gd name="connsiteY9" fmla="*/ 136371 h 240349"/>
                <a:gd name="connsiteX10" fmla="*/ 125219 w 175660"/>
                <a:gd name="connsiteY10" fmla="*/ 136734 h 240349"/>
                <a:gd name="connsiteX11" fmla="*/ 141617 w 175660"/>
                <a:gd name="connsiteY11" fmla="*/ 93012 h 240349"/>
                <a:gd name="connsiteX12" fmla="*/ 146001 w 175660"/>
                <a:gd name="connsiteY12" fmla="*/ 71057 h 240349"/>
                <a:gd name="connsiteX13" fmla="*/ 140305 w 175660"/>
                <a:gd name="connsiteY13" fmla="*/ 52709 h 240349"/>
                <a:gd name="connsiteX14" fmla="*/ 134074 w 175660"/>
                <a:gd name="connsiteY14" fmla="*/ 47117 h 240349"/>
                <a:gd name="connsiteX15" fmla="*/ 132348 w 175660"/>
                <a:gd name="connsiteY15" fmla="*/ 45580 h 240349"/>
                <a:gd name="connsiteX16" fmla="*/ 68484 w 175660"/>
                <a:gd name="connsiteY16" fmla="*/ 21934 h 240349"/>
                <a:gd name="connsiteX17" fmla="*/ 26023 w 175660"/>
                <a:gd name="connsiteY17" fmla="*/ 4949 h 240349"/>
                <a:gd name="connsiteX18" fmla="*/ 48030 w 175660"/>
                <a:gd name="connsiteY18" fmla="*/ 9506 h 240349"/>
                <a:gd name="connsiteX19" fmla="*/ 25505 w 175660"/>
                <a:gd name="connsiteY19" fmla="*/ 8488 h 240349"/>
                <a:gd name="connsiteX20" fmla="*/ 17772 w 175660"/>
                <a:gd name="connsiteY20" fmla="*/ 21036 h 240349"/>
                <a:gd name="connsiteX21" fmla="*/ 17772 w 175660"/>
                <a:gd name="connsiteY21" fmla="*/ 21140 h 240349"/>
                <a:gd name="connsiteX22" fmla="*/ 17772 w 175660"/>
                <a:gd name="connsiteY22" fmla="*/ 21140 h 240349"/>
                <a:gd name="connsiteX23" fmla="*/ 17772 w 175660"/>
                <a:gd name="connsiteY23" fmla="*/ 21140 h 240349"/>
                <a:gd name="connsiteX24" fmla="*/ 17772 w 175660"/>
                <a:gd name="connsiteY24" fmla="*/ 21295 h 240349"/>
                <a:gd name="connsiteX25" fmla="*/ 17289 w 175660"/>
                <a:gd name="connsiteY25" fmla="*/ 23418 h 240349"/>
                <a:gd name="connsiteX26" fmla="*/ 17289 w 175660"/>
                <a:gd name="connsiteY26" fmla="*/ 23746 h 240349"/>
                <a:gd name="connsiteX27" fmla="*/ 17289 w 175660"/>
                <a:gd name="connsiteY27" fmla="*/ 23832 h 240349"/>
                <a:gd name="connsiteX28" fmla="*/ 17289 w 175660"/>
                <a:gd name="connsiteY28" fmla="*/ 23832 h 240349"/>
                <a:gd name="connsiteX29" fmla="*/ 16875 w 175660"/>
                <a:gd name="connsiteY29" fmla="*/ 36985 h 240349"/>
                <a:gd name="connsiteX30" fmla="*/ 34135 w 175660"/>
                <a:gd name="connsiteY30" fmla="*/ 58612 h 240349"/>
                <a:gd name="connsiteX31" fmla="*/ 41385 w 175660"/>
                <a:gd name="connsiteY31" fmla="*/ 56886 h 240349"/>
                <a:gd name="connsiteX32" fmla="*/ 38796 w 175660"/>
                <a:gd name="connsiteY32" fmla="*/ 66310 h 240349"/>
                <a:gd name="connsiteX33" fmla="*/ 64065 w 175660"/>
                <a:gd name="connsiteY33" fmla="*/ 116194 h 240349"/>
                <a:gd name="connsiteX34" fmla="*/ 76372 w 175660"/>
                <a:gd name="connsiteY34" fmla="*/ 124634 h 240349"/>
                <a:gd name="connsiteX35" fmla="*/ 76372 w 175660"/>
                <a:gd name="connsiteY35" fmla="*/ 124634 h 240349"/>
                <a:gd name="connsiteX36" fmla="*/ 64290 w 175660"/>
                <a:gd name="connsiteY36" fmla="*/ 166784 h 240349"/>
                <a:gd name="connsiteX37" fmla="*/ 54365 w 175660"/>
                <a:gd name="connsiteY37" fmla="*/ 168148 h 240349"/>
                <a:gd name="connsiteX38" fmla="*/ 54365 w 175660"/>
                <a:gd name="connsiteY38" fmla="*/ 168148 h 240349"/>
                <a:gd name="connsiteX39" fmla="*/ 26006 w 175660"/>
                <a:gd name="connsiteY39" fmla="*/ 175242 h 240349"/>
                <a:gd name="connsiteX40" fmla="*/ 25713 w 175660"/>
                <a:gd name="connsiteY40" fmla="*/ 175363 h 240349"/>
                <a:gd name="connsiteX41" fmla="*/ 18808 w 175660"/>
                <a:gd name="connsiteY41" fmla="*/ 179229 h 240349"/>
                <a:gd name="connsiteX42" fmla="*/ 18808 w 175660"/>
                <a:gd name="connsiteY42" fmla="*/ 179229 h 240349"/>
                <a:gd name="connsiteX43" fmla="*/ 18808 w 175660"/>
                <a:gd name="connsiteY43" fmla="*/ 179229 h 240349"/>
                <a:gd name="connsiteX44" fmla="*/ 16564 w 175660"/>
                <a:gd name="connsiteY44" fmla="*/ 181559 h 240349"/>
                <a:gd name="connsiteX45" fmla="*/ 15840 w 175660"/>
                <a:gd name="connsiteY45" fmla="*/ 182612 h 240349"/>
                <a:gd name="connsiteX46" fmla="*/ 3757 w 175660"/>
                <a:gd name="connsiteY46" fmla="*/ 215873 h 240349"/>
                <a:gd name="connsiteX47" fmla="*/ 88127 w 175660"/>
                <a:gd name="connsiteY47" fmla="*/ 243836 h 240349"/>
                <a:gd name="connsiteX48" fmla="*/ 179418 w 175660"/>
                <a:gd name="connsiteY48" fmla="*/ 210367 h 240349"/>
                <a:gd name="connsiteX49" fmla="*/ 154131 w 175660"/>
                <a:gd name="connsiteY49" fmla="*/ 177624 h 2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5660" h="240349">
                  <a:moveTo>
                    <a:pt x="154131" y="177624"/>
                  </a:moveTo>
                  <a:lnTo>
                    <a:pt x="152836" y="176226"/>
                  </a:lnTo>
                  <a:cubicBezTo>
                    <a:pt x="150921" y="174759"/>
                    <a:pt x="149005" y="173844"/>
                    <a:pt x="141306" y="172515"/>
                  </a:cubicBezTo>
                  <a:cubicBezTo>
                    <a:pt x="137388" y="171859"/>
                    <a:pt x="131951" y="171082"/>
                    <a:pt x="124236" y="170081"/>
                  </a:cubicBezTo>
                  <a:cubicBezTo>
                    <a:pt x="124236" y="170081"/>
                    <a:pt x="122510" y="169891"/>
                    <a:pt x="121698" y="169822"/>
                  </a:cubicBezTo>
                  <a:lnTo>
                    <a:pt x="119765" y="169650"/>
                  </a:lnTo>
                  <a:cubicBezTo>
                    <a:pt x="117556" y="168493"/>
                    <a:pt x="116986" y="159293"/>
                    <a:pt x="117003" y="149662"/>
                  </a:cubicBezTo>
                  <a:cubicBezTo>
                    <a:pt x="117003" y="148937"/>
                    <a:pt x="117003" y="148212"/>
                    <a:pt x="117003" y="147487"/>
                  </a:cubicBezTo>
                  <a:cubicBezTo>
                    <a:pt x="117003" y="143828"/>
                    <a:pt x="117159" y="140220"/>
                    <a:pt x="117297" y="136975"/>
                  </a:cubicBezTo>
                  <a:cubicBezTo>
                    <a:pt x="117297" y="136768"/>
                    <a:pt x="117297" y="136578"/>
                    <a:pt x="117297" y="136371"/>
                  </a:cubicBezTo>
                  <a:cubicBezTo>
                    <a:pt x="122061" y="136768"/>
                    <a:pt x="125219" y="136734"/>
                    <a:pt x="125219" y="136734"/>
                  </a:cubicBezTo>
                  <a:cubicBezTo>
                    <a:pt x="134092" y="136026"/>
                    <a:pt x="139632" y="112241"/>
                    <a:pt x="141617" y="93012"/>
                  </a:cubicBezTo>
                  <a:cubicBezTo>
                    <a:pt x="144344" y="86005"/>
                    <a:pt x="145829" y="78583"/>
                    <a:pt x="146001" y="71057"/>
                  </a:cubicBezTo>
                  <a:cubicBezTo>
                    <a:pt x="146295" y="64463"/>
                    <a:pt x="144275" y="57974"/>
                    <a:pt x="140305" y="52709"/>
                  </a:cubicBezTo>
                  <a:cubicBezTo>
                    <a:pt x="138562" y="50500"/>
                    <a:pt x="136456" y="48601"/>
                    <a:pt x="134074" y="47117"/>
                  </a:cubicBezTo>
                  <a:cubicBezTo>
                    <a:pt x="133522" y="46564"/>
                    <a:pt x="132952" y="46064"/>
                    <a:pt x="132348" y="45580"/>
                  </a:cubicBezTo>
                  <a:cubicBezTo>
                    <a:pt x="124098" y="36415"/>
                    <a:pt x="90543" y="2067"/>
                    <a:pt x="68484" y="21934"/>
                  </a:cubicBezTo>
                  <a:cubicBezTo>
                    <a:pt x="67915" y="19949"/>
                    <a:pt x="60752" y="-2352"/>
                    <a:pt x="26023" y="4949"/>
                  </a:cubicBezTo>
                  <a:cubicBezTo>
                    <a:pt x="28181" y="4725"/>
                    <a:pt x="43577" y="3223"/>
                    <a:pt x="48030" y="9506"/>
                  </a:cubicBezTo>
                  <a:cubicBezTo>
                    <a:pt x="47426" y="9247"/>
                    <a:pt x="33980" y="3275"/>
                    <a:pt x="25505" y="8488"/>
                  </a:cubicBezTo>
                  <a:cubicBezTo>
                    <a:pt x="21587" y="10870"/>
                    <a:pt x="19153" y="15823"/>
                    <a:pt x="17772" y="21036"/>
                  </a:cubicBezTo>
                  <a:cubicBezTo>
                    <a:pt x="17772" y="21036"/>
                    <a:pt x="17772" y="21036"/>
                    <a:pt x="17772" y="21140"/>
                  </a:cubicBezTo>
                  <a:cubicBezTo>
                    <a:pt x="17772" y="21243"/>
                    <a:pt x="17772" y="21140"/>
                    <a:pt x="17772" y="21140"/>
                  </a:cubicBezTo>
                  <a:lnTo>
                    <a:pt x="17772" y="21140"/>
                  </a:lnTo>
                  <a:cubicBezTo>
                    <a:pt x="17772" y="21192"/>
                    <a:pt x="17772" y="21243"/>
                    <a:pt x="17772" y="21295"/>
                  </a:cubicBezTo>
                  <a:cubicBezTo>
                    <a:pt x="17617" y="22003"/>
                    <a:pt x="17445" y="22710"/>
                    <a:pt x="17289" y="23418"/>
                  </a:cubicBezTo>
                  <a:cubicBezTo>
                    <a:pt x="17289" y="23521"/>
                    <a:pt x="17289" y="23625"/>
                    <a:pt x="17289" y="23746"/>
                  </a:cubicBezTo>
                  <a:cubicBezTo>
                    <a:pt x="17289" y="23867"/>
                    <a:pt x="17289" y="23746"/>
                    <a:pt x="17289" y="23832"/>
                  </a:cubicBezTo>
                  <a:lnTo>
                    <a:pt x="17289" y="23832"/>
                  </a:lnTo>
                  <a:cubicBezTo>
                    <a:pt x="16340" y="28148"/>
                    <a:pt x="16202" y="32618"/>
                    <a:pt x="16875" y="36985"/>
                  </a:cubicBezTo>
                  <a:cubicBezTo>
                    <a:pt x="18169" y="42422"/>
                    <a:pt x="27749" y="58612"/>
                    <a:pt x="34135" y="58612"/>
                  </a:cubicBezTo>
                  <a:cubicBezTo>
                    <a:pt x="36639" y="58526"/>
                    <a:pt x="39107" y="57939"/>
                    <a:pt x="41385" y="56886"/>
                  </a:cubicBezTo>
                  <a:cubicBezTo>
                    <a:pt x="40332" y="59976"/>
                    <a:pt x="39469" y="63117"/>
                    <a:pt x="38796" y="66310"/>
                  </a:cubicBezTo>
                  <a:cubicBezTo>
                    <a:pt x="32047" y="98053"/>
                    <a:pt x="53139" y="122166"/>
                    <a:pt x="64065" y="116194"/>
                  </a:cubicBezTo>
                  <a:cubicBezTo>
                    <a:pt x="71073" y="112379"/>
                    <a:pt x="76372" y="124634"/>
                    <a:pt x="76372" y="124634"/>
                  </a:cubicBezTo>
                  <a:lnTo>
                    <a:pt x="76372" y="124634"/>
                  </a:lnTo>
                  <a:cubicBezTo>
                    <a:pt x="75337" y="147849"/>
                    <a:pt x="68968" y="163004"/>
                    <a:pt x="64290" y="166784"/>
                  </a:cubicBezTo>
                  <a:cubicBezTo>
                    <a:pt x="62564" y="166974"/>
                    <a:pt x="58939" y="167423"/>
                    <a:pt x="54365" y="168148"/>
                  </a:cubicBezTo>
                  <a:lnTo>
                    <a:pt x="54365" y="168148"/>
                  </a:lnTo>
                  <a:cubicBezTo>
                    <a:pt x="54365" y="168148"/>
                    <a:pt x="38261" y="169874"/>
                    <a:pt x="26006" y="175242"/>
                  </a:cubicBezTo>
                  <a:lnTo>
                    <a:pt x="25713" y="175363"/>
                  </a:lnTo>
                  <a:cubicBezTo>
                    <a:pt x="23244" y="176329"/>
                    <a:pt x="20931" y="177641"/>
                    <a:pt x="18808" y="179229"/>
                  </a:cubicBezTo>
                  <a:cubicBezTo>
                    <a:pt x="18808" y="179229"/>
                    <a:pt x="18808" y="179229"/>
                    <a:pt x="18808" y="179229"/>
                  </a:cubicBezTo>
                  <a:lnTo>
                    <a:pt x="18808" y="179229"/>
                  </a:lnTo>
                  <a:cubicBezTo>
                    <a:pt x="17945" y="179885"/>
                    <a:pt x="17186" y="180662"/>
                    <a:pt x="16564" y="181559"/>
                  </a:cubicBezTo>
                  <a:cubicBezTo>
                    <a:pt x="16288" y="181887"/>
                    <a:pt x="16046" y="182233"/>
                    <a:pt x="15840" y="182612"/>
                  </a:cubicBezTo>
                  <a:cubicBezTo>
                    <a:pt x="11749" y="190414"/>
                    <a:pt x="7623" y="202134"/>
                    <a:pt x="3757" y="215873"/>
                  </a:cubicBezTo>
                  <a:cubicBezTo>
                    <a:pt x="28112" y="234083"/>
                    <a:pt x="57714" y="243887"/>
                    <a:pt x="88127" y="243836"/>
                  </a:cubicBezTo>
                  <a:cubicBezTo>
                    <a:pt x="121560" y="243887"/>
                    <a:pt x="153941" y="232029"/>
                    <a:pt x="179418" y="210367"/>
                  </a:cubicBezTo>
                  <a:cubicBezTo>
                    <a:pt x="170080" y="191605"/>
                    <a:pt x="159758" y="181887"/>
                    <a:pt x="154131" y="177624"/>
                  </a:cubicBezTo>
                  <a:close/>
                </a:path>
              </a:pathLst>
            </a:custGeom>
            <a:solidFill>
              <a:srgbClr val="FF6B61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0CC8D267-08F7-0C03-35A2-6B5811623DD4}"/>
              </a:ext>
            </a:extLst>
          </p:cNvPr>
          <p:cNvGrpSpPr/>
          <p:nvPr/>
        </p:nvGrpSpPr>
        <p:grpSpPr>
          <a:xfrm>
            <a:off x="408521" y="3080557"/>
            <a:ext cx="734890" cy="734984"/>
            <a:chOff x="408521" y="3160562"/>
            <a:chExt cx="734890" cy="734984"/>
          </a:xfrm>
        </p:grpSpPr>
        <p:sp>
          <p:nvSpPr>
            <p:cNvPr id="18" name="Полилиния: фигура 26">
              <a:extLst>
                <a:ext uri="{FF2B5EF4-FFF2-40B4-BE49-F238E27FC236}">
                  <a16:creationId xmlns:a16="http://schemas.microsoft.com/office/drawing/2014/main" xmlns="" id="{1547CA3F-2AF1-8428-304E-B9C8FBD7E01C}"/>
                </a:ext>
              </a:extLst>
            </p:cNvPr>
            <p:cNvSpPr/>
            <p:nvPr/>
          </p:nvSpPr>
          <p:spPr>
            <a:xfrm>
              <a:off x="408521" y="3160562"/>
              <a:ext cx="734890" cy="734984"/>
            </a:xfrm>
            <a:custGeom>
              <a:avLst/>
              <a:gdLst>
                <a:gd name="connsiteX0" fmla="*/ 3757 w 130817"/>
                <a:gd name="connsiteY0" fmla="*/ 68886 h 130834"/>
                <a:gd name="connsiteX1" fmla="*/ 17324 w 130817"/>
                <a:gd name="connsiteY1" fmla="*/ 108792 h 130834"/>
                <a:gd name="connsiteX2" fmla="*/ 26903 w 130817"/>
                <a:gd name="connsiteY2" fmla="*/ 118804 h 130834"/>
                <a:gd name="connsiteX3" fmla="*/ 38278 w 130817"/>
                <a:gd name="connsiteY3" fmla="*/ 126571 h 130834"/>
                <a:gd name="connsiteX4" fmla="*/ 69157 w 130817"/>
                <a:gd name="connsiteY4" fmla="*/ 134321 h 130834"/>
                <a:gd name="connsiteX5" fmla="*/ 106647 w 130817"/>
                <a:gd name="connsiteY5" fmla="*/ 122498 h 130834"/>
                <a:gd name="connsiteX6" fmla="*/ 108235 w 130817"/>
                <a:gd name="connsiteY6" fmla="*/ 121358 h 130834"/>
                <a:gd name="connsiteX7" fmla="*/ 121008 w 130817"/>
                <a:gd name="connsiteY7" fmla="*/ 108792 h 130834"/>
                <a:gd name="connsiteX8" fmla="*/ 134575 w 130817"/>
                <a:gd name="connsiteY8" fmla="*/ 68886 h 130834"/>
                <a:gd name="connsiteX9" fmla="*/ 69175 w 130817"/>
                <a:gd name="connsiteY9" fmla="*/ 3486 h 130834"/>
                <a:gd name="connsiteX10" fmla="*/ 69157 w 130817"/>
                <a:gd name="connsiteY10" fmla="*/ 3486 h 130834"/>
                <a:gd name="connsiteX11" fmla="*/ 3757 w 130817"/>
                <a:gd name="connsiteY11" fmla="*/ 68886 h 13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817" h="130834">
                  <a:moveTo>
                    <a:pt x="3757" y="68886"/>
                  </a:moveTo>
                  <a:cubicBezTo>
                    <a:pt x="3740" y="83316"/>
                    <a:pt x="8504" y="97366"/>
                    <a:pt x="17324" y="108792"/>
                  </a:cubicBezTo>
                  <a:cubicBezTo>
                    <a:pt x="20155" y="112452"/>
                    <a:pt x="23365" y="115818"/>
                    <a:pt x="26903" y="118804"/>
                  </a:cubicBezTo>
                  <a:cubicBezTo>
                    <a:pt x="30407" y="121790"/>
                    <a:pt x="34222" y="124396"/>
                    <a:pt x="38278" y="126571"/>
                  </a:cubicBezTo>
                  <a:cubicBezTo>
                    <a:pt x="47772" y="131663"/>
                    <a:pt x="58387" y="134338"/>
                    <a:pt x="69157" y="134321"/>
                  </a:cubicBezTo>
                  <a:cubicBezTo>
                    <a:pt x="82569" y="134338"/>
                    <a:pt x="95670" y="130213"/>
                    <a:pt x="106647" y="122498"/>
                  </a:cubicBezTo>
                  <a:cubicBezTo>
                    <a:pt x="107200" y="122135"/>
                    <a:pt x="107718" y="121738"/>
                    <a:pt x="108235" y="121358"/>
                  </a:cubicBezTo>
                  <a:cubicBezTo>
                    <a:pt x="113051" y="117768"/>
                    <a:pt x="117349" y="113556"/>
                    <a:pt x="121008" y="108792"/>
                  </a:cubicBezTo>
                  <a:cubicBezTo>
                    <a:pt x="129828" y="97366"/>
                    <a:pt x="134609" y="83333"/>
                    <a:pt x="134575" y="68886"/>
                  </a:cubicBezTo>
                  <a:cubicBezTo>
                    <a:pt x="134575" y="32760"/>
                    <a:pt x="105301" y="3486"/>
                    <a:pt x="69175" y="3486"/>
                  </a:cubicBezTo>
                  <a:cubicBezTo>
                    <a:pt x="69175" y="3486"/>
                    <a:pt x="69157" y="3486"/>
                    <a:pt x="69157" y="3486"/>
                  </a:cubicBezTo>
                  <a:cubicBezTo>
                    <a:pt x="33031" y="3486"/>
                    <a:pt x="3757" y="32760"/>
                    <a:pt x="3757" y="68886"/>
                  </a:cubicBezTo>
                  <a:close/>
                </a:path>
              </a:pathLst>
            </a:custGeom>
            <a:solidFill>
              <a:srgbClr val="D3FF24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27">
              <a:extLst>
                <a:ext uri="{FF2B5EF4-FFF2-40B4-BE49-F238E27FC236}">
                  <a16:creationId xmlns:a16="http://schemas.microsoft.com/office/drawing/2014/main" xmlns="" id="{DD3E930C-EEA1-5DD3-96B2-941DA2EC1093}"/>
                </a:ext>
              </a:extLst>
            </p:cNvPr>
            <p:cNvSpPr/>
            <p:nvPr/>
          </p:nvSpPr>
          <p:spPr>
            <a:xfrm>
              <a:off x="570883" y="3264097"/>
              <a:ext cx="384458" cy="527913"/>
            </a:xfrm>
            <a:custGeom>
              <a:avLst/>
              <a:gdLst>
                <a:gd name="connsiteX0" fmla="*/ 58991 w 68437"/>
                <a:gd name="connsiteY0" fmla="*/ 90540 h 110268"/>
                <a:gd name="connsiteX1" fmla="*/ 52967 w 68437"/>
                <a:gd name="connsiteY1" fmla="*/ 85206 h 110268"/>
                <a:gd name="connsiteX2" fmla="*/ 51465 w 68437"/>
                <a:gd name="connsiteY2" fmla="*/ 85482 h 110268"/>
                <a:gd name="connsiteX3" fmla="*/ 48013 w 68437"/>
                <a:gd name="connsiteY3" fmla="*/ 83290 h 110268"/>
                <a:gd name="connsiteX4" fmla="*/ 49014 w 68437"/>
                <a:gd name="connsiteY4" fmla="*/ 76593 h 110268"/>
                <a:gd name="connsiteX5" fmla="*/ 50033 w 68437"/>
                <a:gd name="connsiteY5" fmla="*/ 64701 h 110268"/>
                <a:gd name="connsiteX6" fmla="*/ 55383 w 68437"/>
                <a:gd name="connsiteY6" fmla="*/ 64200 h 110268"/>
                <a:gd name="connsiteX7" fmla="*/ 60320 w 68437"/>
                <a:gd name="connsiteY7" fmla="*/ 31405 h 110268"/>
                <a:gd name="connsiteX8" fmla="*/ 63772 w 68437"/>
                <a:gd name="connsiteY8" fmla="*/ 30766 h 110268"/>
                <a:gd name="connsiteX9" fmla="*/ 68605 w 68437"/>
                <a:gd name="connsiteY9" fmla="*/ 21825 h 110268"/>
                <a:gd name="connsiteX10" fmla="*/ 65325 w 68437"/>
                <a:gd name="connsiteY10" fmla="*/ 25087 h 110268"/>
                <a:gd name="connsiteX11" fmla="*/ 64100 w 68437"/>
                <a:gd name="connsiteY11" fmla="*/ 7447 h 110268"/>
                <a:gd name="connsiteX12" fmla="*/ 41092 w 68437"/>
                <a:gd name="connsiteY12" fmla="*/ 5272 h 110268"/>
                <a:gd name="connsiteX13" fmla="*/ 18826 w 68437"/>
                <a:gd name="connsiteY13" fmla="*/ 14058 h 110268"/>
                <a:gd name="connsiteX14" fmla="*/ 23590 w 68437"/>
                <a:gd name="connsiteY14" fmla="*/ 48907 h 110268"/>
                <a:gd name="connsiteX15" fmla="*/ 23917 w 68437"/>
                <a:gd name="connsiteY15" fmla="*/ 50961 h 110268"/>
                <a:gd name="connsiteX16" fmla="*/ 26679 w 68437"/>
                <a:gd name="connsiteY16" fmla="*/ 57537 h 110268"/>
                <a:gd name="connsiteX17" fmla="*/ 18325 w 68437"/>
                <a:gd name="connsiteY17" fmla="*/ 76973 h 110268"/>
                <a:gd name="connsiteX18" fmla="*/ 12318 w 68437"/>
                <a:gd name="connsiteY18" fmla="*/ 83445 h 110268"/>
                <a:gd name="connsiteX19" fmla="*/ 12197 w 68437"/>
                <a:gd name="connsiteY19" fmla="*/ 83532 h 110268"/>
                <a:gd name="connsiteX20" fmla="*/ 12197 w 68437"/>
                <a:gd name="connsiteY20" fmla="*/ 83532 h 110268"/>
                <a:gd name="connsiteX21" fmla="*/ 3757 w 68437"/>
                <a:gd name="connsiteY21" fmla="*/ 102052 h 110268"/>
                <a:gd name="connsiteX22" fmla="*/ 3757 w 68437"/>
                <a:gd name="connsiteY22" fmla="*/ 102156 h 110268"/>
                <a:gd name="connsiteX23" fmla="*/ 15684 w 68437"/>
                <a:gd name="connsiteY23" fmla="*/ 108715 h 110268"/>
                <a:gd name="connsiteX24" fmla="*/ 16513 w 68437"/>
                <a:gd name="connsiteY24" fmla="*/ 109060 h 110268"/>
                <a:gd name="connsiteX25" fmla="*/ 16703 w 68437"/>
                <a:gd name="connsiteY25" fmla="*/ 109060 h 110268"/>
                <a:gd name="connsiteX26" fmla="*/ 18066 w 68437"/>
                <a:gd name="connsiteY26" fmla="*/ 109595 h 110268"/>
                <a:gd name="connsiteX27" fmla="*/ 21397 w 68437"/>
                <a:gd name="connsiteY27" fmla="*/ 110786 h 110268"/>
                <a:gd name="connsiteX28" fmla="*/ 24953 w 68437"/>
                <a:gd name="connsiteY28" fmla="*/ 111822 h 110268"/>
                <a:gd name="connsiteX29" fmla="*/ 26679 w 68437"/>
                <a:gd name="connsiteY29" fmla="*/ 112219 h 110268"/>
                <a:gd name="connsiteX30" fmla="*/ 28146 w 68437"/>
                <a:gd name="connsiteY30" fmla="*/ 112530 h 110268"/>
                <a:gd name="connsiteX31" fmla="*/ 28353 w 68437"/>
                <a:gd name="connsiteY31" fmla="*/ 112530 h 110268"/>
                <a:gd name="connsiteX32" fmla="*/ 29337 w 68437"/>
                <a:gd name="connsiteY32" fmla="*/ 112719 h 110268"/>
                <a:gd name="connsiteX33" fmla="*/ 31650 w 68437"/>
                <a:gd name="connsiteY33" fmla="*/ 113116 h 110268"/>
                <a:gd name="connsiteX34" fmla="*/ 32185 w 68437"/>
                <a:gd name="connsiteY34" fmla="*/ 113116 h 110268"/>
                <a:gd name="connsiteX35" fmla="*/ 33462 w 68437"/>
                <a:gd name="connsiteY35" fmla="*/ 113289 h 110268"/>
                <a:gd name="connsiteX36" fmla="*/ 35275 w 68437"/>
                <a:gd name="connsiteY36" fmla="*/ 113496 h 110268"/>
                <a:gd name="connsiteX37" fmla="*/ 37329 w 68437"/>
                <a:gd name="connsiteY37" fmla="*/ 113651 h 110268"/>
                <a:gd name="connsiteX38" fmla="*/ 39280 w 68437"/>
                <a:gd name="connsiteY38" fmla="*/ 113755 h 110268"/>
                <a:gd name="connsiteX39" fmla="*/ 41333 w 68437"/>
                <a:gd name="connsiteY39" fmla="*/ 113755 h 110268"/>
                <a:gd name="connsiteX40" fmla="*/ 43543 w 68437"/>
                <a:gd name="connsiteY40" fmla="*/ 113755 h 110268"/>
                <a:gd name="connsiteX41" fmla="*/ 44268 w 68437"/>
                <a:gd name="connsiteY41" fmla="*/ 113755 h 110268"/>
                <a:gd name="connsiteX42" fmla="*/ 45355 w 68437"/>
                <a:gd name="connsiteY42" fmla="*/ 113755 h 110268"/>
                <a:gd name="connsiteX43" fmla="*/ 45493 w 68437"/>
                <a:gd name="connsiteY43" fmla="*/ 113755 h 110268"/>
                <a:gd name="connsiteX44" fmla="*/ 47547 w 68437"/>
                <a:gd name="connsiteY44" fmla="*/ 113600 h 110268"/>
                <a:gd name="connsiteX45" fmla="*/ 72195 w 68437"/>
                <a:gd name="connsiteY45" fmla="*/ 106143 h 110268"/>
                <a:gd name="connsiteX46" fmla="*/ 58991 w 68437"/>
                <a:gd name="connsiteY46" fmla="*/ 90540 h 11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437" h="110268">
                  <a:moveTo>
                    <a:pt x="58991" y="90540"/>
                  </a:moveTo>
                  <a:lnTo>
                    <a:pt x="52967" y="85206"/>
                  </a:lnTo>
                  <a:lnTo>
                    <a:pt x="51465" y="85482"/>
                  </a:lnTo>
                  <a:cubicBezTo>
                    <a:pt x="50343" y="84688"/>
                    <a:pt x="49204" y="83963"/>
                    <a:pt x="48013" y="83290"/>
                  </a:cubicBezTo>
                  <a:cubicBezTo>
                    <a:pt x="48410" y="80856"/>
                    <a:pt x="48738" y="78595"/>
                    <a:pt x="49014" y="76593"/>
                  </a:cubicBezTo>
                  <a:cubicBezTo>
                    <a:pt x="49567" y="72658"/>
                    <a:pt x="49912" y="68688"/>
                    <a:pt x="50033" y="64701"/>
                  </a:cubicBezTo>
                  <a:cubicBezTo>
                    <a:pt x="53226" y="64545"/>
                    <a:pt x="55383" y="64200"/>
                    <a:pt x="55383" y="64200"/>
                  </a:cubicBezTo>
                  <a:cubicBezTo>
                    <a:pt x="61425" y="62802"/>
                    <a:pt x="61718" y="42176"/>
                    <a:pt x="60320" y="31405"/>
                  </a:cubicBezTo>
                  <a:cubicBezTo>
                    <a:pt x="61511" y="31457"/>
                    <a:pt x="62685" y="31250"/>
                    <a:pt x="63772" y="30766"/>
                  </a:cubicBezTo>
                  <a:cubicBezTo>
                    <a:pt x="68346" y="28747"/>
                    <a:pt x="68605" y="21825"/>
                    <a:pt x="68605" y="21825"/>
                  </a:cubicBezTo>
                  <a:cubicBezTo>
                    <a:pt x="67845" y="23206"/>
                    <a:pt x="66706" y="24345"/>
                    <a:pt x="65325" y="25087"/>
                  </a:cubicBezTo>
                  <a:cubicBezTo>
                    <a:pt x="65325" y="25087"/>
                    <a:pt x="72972" y="14611"/>
                    <a:pt x="64100" y="7447"/>
                  </a:cubicBezTo>
                  <a:cubicBezTo>
                    <a:pt x="55228" y="284"/>
                    <a:pt x="46236" y="4962"/>
                    <a:pt x="41092" y="5272"/>
                  </a:cubicBezTo>
                  <a:cubicBezTo>
                    <a:pt x="29803" y="5963"/>
                    <a:pt x="22502" y="6636"/>
                    <a:pt x="18826" y="14058"/>
                  </a:cubicBezTo>
                  <a:cubicBezTo>
                    <a:pt x="15149" y="21480"/>
                    <a:pt x="16616" y="41502"/>
                    <a:pt x="23590" y="48907"/>
                  </a:cubicBezTo>
                  <a:cubicBezTo>
                    <a:pt x="23710" y="49598"/>
                    <a:pt x="23831" y="50271"/>
                    <a:pt x="23917" y="50961"/>
                  </a:cubicBezTo>
                  <a:cubicBezTo>
                    <a:pt x="24245" y="53360"/>
                    <a:pt x="25195" y="55622"/>
                    <a:pt x="26679" y="57537"/>
                  </a:cubicBezTo>
                  <a:cubicBezTo>
                    <a:pt x="25436" y="64580"/>
                    <a:pt x="22571" y="71225"/>
                    <a:pt x="18325" y="76973"/>
                  </a:cubicBezTo>
                  <a:cubicBezTo>
                    <a:pt x="16012" y="78820"/>
                    <a:pt x="13993" y="81012"/>
                    <a:pt x="12318" y="83445"/>
                  </a:cubicBezTo>
                  <a:lnTo>
                    <a:pt x="12197" y="83532"/>
                  </a:lnTo>
                  <a:lnTo>
                    <a:pt x="12197" y="83532"/>
                  </a:lnTo>
                  <a:cubicBezTo>
                    <a:pt x="8435" y="89228"/>
                    <a:pt x="5587" y="95476"/>
                    <a:pt x="3757" y="102052"/>
                  </a:cubicBezTo>
                  <a:cubicBezTo>
                    <a:pt x="3757" y="102052"/>
                    <a:pt x="3757" y="102052"/>
                    <a:pt x="3757" y="102156"/>
                  </a:cubicBezTo>
                  <a:cubicBezTo>
                    <a:pt x="7485" y="104780"/>
                    <a:pt x="11473" y="106972"/>
                    <a:pt x="15684" y="108715"/>
                  </a:cubicBezTo>
                  <a:lnTo>
                    <a:pt x="16513" y="109060"/>
                  </a:lnTo>
                  <a:lnTo>
                    <a:pt x="16703" y="109060"/>
                  </a:lnTo>
                  <a:lnTo>
                    <a:pt x="18066" y="109595"/>
                  </a:lnTo>
                  <a:cubicBezTo>
                    <a:pt x="19171" y="110027"/>
                    <a:pt x="20276" y="110424"/>
                    <a:pt x="21397" y="110786"/>
                  </a:cubicBezTo>
                  <a:cubicBezTo>
                    <a:pt x="22519" y="111149"/>
                    <a:pt x="23762" y="111511"/>
                    <a:pt x="24953" y="111822"/>
                  </a:cubicBezTo>
                  <a:lnTo>
                    <a:pt x="26679" y="112219"/>
                  </a:lnTo>
                  <a:cubicBezTo>
                    <a:pt x="27163" y="112340"/>
                    <a:pt x="27646" y="112443"/>
                    <a:pt x="28146" y="112530"/>
                  </a:cubicBezTo>
                  <a:lnTo>
                    <a:pt x="28353" y="112530"/>
                  </a:lnTo>
                  <a:lnTo>
                    <a:pt x="29337" y="112719"/>
                  </a:lnTo>
                  <a:lnTo>
                    <a:pt x="31650" y="113116"/>
                  </a:lnTo>
                  <a:lnTo>
                    <a:pt x="32185" y="113116"/>
                  </a:lnTo>
                  <a:lnTo>
                    <a:pt x="33462" y="113289"/>
                  </a:lnTo>
                  <a:lnTo>
                    <a:pt x="35275" y="113496"/>
                  </a:lnTo>
                  <a:cubicBezTo>
                    <a:pt x="35948" y="113496"/>
                    <a:pt x="36639" y="113617"/>
                    <a:pt x="37329" y="113651"/>
                  </a:cubicBezTo>
                  <a:cubicBezTo>
                    <a:pt x="38020" y="113686"/>
                    <a:pt x="38623" y="113651"/>
                    <a:pt x="39280" y="113755"/>
                  </a:cubicBezTo>
                  <a:lnTo>
                    <a:pt x="41333" y="113755"/>
                  </a:lnTo>
                  <a:lnTo>
                    <a:pt x="43543" y="113755"/>
                  </a:lnTo>
                  <a:lnTo>
                    <a:pt x="44268" y="113755"/>
                  </a:lnTo>
                  <a:cubicBezTo>
                    <a:pt x="44630" y="113755"/>
                    <a:pt x="44992" y="113755"/>
                    <a:pt x="45355" y="113755"/>
                  </a:cubicBezTo>
                  <a:lnTo>
                    <a:pt x="45493" y="113755"/>
                  </a:lnTo>
                  <a:cubicBezTo>
                    <a:pt x="46184" y="113755"/>
                    <a:pt x="46857" y="113669"/>
                    <a:pt x="47547" y="113600"/>
                  </a:cubicBezTo>
                  <a:cubicBezTo>
                    <a:pt x="56177" y="112788"/>
                    <a:pt x="64566" y="110251"/>
                    <a:pt x="72195" y="106143"/>
                  </a:cubicBezTo>
                  <a:cubicBezTo>
                    <a:pt x="68588" y="100309"/>
                    <a:pt x="64152" y="95045"/>
                    <a:pt x="58991" y="90540"/>
                  </a:cubicBezTo>
                  <a:close/>
                </a:path>
              </a:pathLst>
            </a:custGeom>
            <a:solidFill>
              <a:srgbClr val="5BCE98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55695" y="6133615"/>
            <a:ext cx="2989905" cy="369332"/>
          </a:xfrm>
          <a:prstGeom prst="rect">
            <a:avLst/>
          </a:prstGeom>
          <a:solidFill>
            <a:srgbClr val="EFEFE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276" y="6044380"/>
            <a:ext cx="1172301" cy="5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EB478E8-0C07-2B0C-1318-CD0B86D5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Рынок негосударственных </a:t>
            </a:r>
            <a:br>
              <a:rPr lang="ru-RU" dirty="0"/>
            </a:br>
            <a:r>
              <a:rPr lang="ru-RU" dirty="0"/>
              <a:t>пенсионных фондов </a:t>
            </a:r>
            <a:r>
              <a:rPr lang="ru-RU" dirty="0">
                <a:solidFill>
                  <a:srgbClr val="552DE2"/>
                </a:solidFill>
              </a:rPr>
              <a:t>(НПФ)</a:t>
            </a:r>
          </a:p>
        </p:txBody>
      </p:sp>
      <p:sp>
        <p:nvSpPr>
          <p:cNvPr id="39" name="Прямоугольник: скругленные противолежащие углы 22">
            <a:extLst>
              <a:ext uri="{FF2B5EF4-FFF2-40B4-BE49-F238E27FC236}">
                <a16:creationId xmlns:a16="http://schemas.microsoft.com/office/drawing/2014/main" xmlns="" id="{CA12167D-DC3A-5DFE-0F1A-059D06054FFC}"/>
              </a:ext>
            </a:extLst>
          </p:cNvPr>
          <p:cNvSpPr/>
          <p:nvPr/>
        </p:nvSpPr>
        <p:spPr>
          <a:xfrm>
            <a:off x="1335172" y="2174089"/>
            <a:ext cx="3247941" cy="72280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725" cap="flat">
            <a:noFill/>
            <a:prstDash val="solid"/>
            <a:miter/>
          </a:ln>
        </p:spPr>
        <p:txBody>
          <a:bodyPr lIns="180000" tIns="72000" rIns="72000" bIns="72000" rtlCol="0" anchor="ctr"/>
          <a:lstStyle/>
          <a:p>
            <a:r>
              <a:rPr lang="ru-RU" sz="2000" dirty="0">
                <a:latin typeface="Formular" panose="02000000000000000000" pitchFamily="2" charset="-52"/>
              </a:rPr>
              <a:t>А </a:t>
            </a:r>
            <a:r>
              <a:rPr lang="ru-RU" sz="2000" b="1" dirty="0">
                <a:latin typeface="Formular" panose="02000000000000000000" pitchFamily="2" charset="-52"/>
              </a:rPr>
              <a:t>НПФ</a:t>
            </a:r>
            <a:r>
              <a:rPr lang="ru-RU" sz="2000" dirty="0">
                <a:latin typeface="Formular" panose="02000000000000000000" pitchFamily="2" charset="-52"/>
              </a:rPr>
              <a:t> это надежно?</a:t>
            </a:r>
          </a:p>
        </p:txBody>
      </p:sp>
      <p:sp>
        <p:nvSpPr>
          <p:cNvPr id="43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xmlns="" id="{614C14EF-7F03-3091-00A1-F2B868D94A37}"/>
              </a:ext>
            </a:extLst>
          </p:cNvPr>
          <p:cNvSpPr/>
          <p:nvPr/>
        </p:nvSpPr>
        <p:spPr>
          <a:xfrm rot="10800000" flipV="1">
            <a:off x="1335168" y="3080557"/>
            <a:ext cx="7569119" cy="2593792"/>
          </a:xfrm>
          <a:prstGeom prst="round2DiagRect">
            <a:avLst>
              <a:gd name="adj1" fmla="val 34693"/>
              <a:gd name="adj2" fmla="val 0"/>
            </a:avLst>
          </a:prstGeom>
          <a:solidFill>
            <a:schemeClr val="bg1"/>
          </a:solidFill>
          <a:ln w="1725" cap="flat">
            <a:noFill/>
            <a:prstDash val="solid"/>
            <a:miter/>
          </a:ln>
        </p:spPr>
        <p:txBody>
          <a:bodyPr lIns="180000" tIns="72000" rIns="72000" bIns="72000" rtlCol="0" anchor="ctr"/>
          <a:lstStyle/>
          <a:p>
            <a:pPr marL="7701" marR="3080" algn="just">
              <a:lnSpc>
                <a:spcPct val="90000"/>
              </a:lnSpc>
              <a:spcBef>
                <a:spcPts val="600"/>
              </a:spcBef>
            </a:pPr>
            <a:r>
              <a:rPr lang="ru-RU" sz="2000" dirty="0"/>
              <a:t>К </a:t>
            </a:r>
            <a:r>
              <a:rPr lang="ru-RU" sz="2000" b="1" dirty="0"/>
              <a:t>НПФ</a:t>
            </a:r>
            <a:r>
              <a:rPr lang="ru-RU" sz="2000" dirty="0"/>
              <a:t> предъявляются высокие требования:</a:t>
            </a:r>
          </a:p>
          <a:p>
            <a:pPr marL="292100" marR="3080" indent="-285750" algn="just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к</a:t>
            </a:r>
            <a:r>
              <a:rPr lang="ru-RU" sz="2000" b="1" dirty="0"/>
              <a:t> финансовой устойчивости</a:t>
            </a:r>
            <a:endParaRPr lang="ru-RU" sz="2000" dirty="0"/>
          </a:p>
          <a:p>
            <a:pPr marL="292100" marR="3080" indent="-285750" algn="just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к </a:t>
            </a:r>
            <a:r>
              <a:rPr lang="ru-RU" sz="2000" b="1" dirty="0"/>
              <a:t>составу и структуре портфелей</a:t>
            </a:r>
            <a:endParaRPr lang="ru-RU" sz="2000" dirty="0"/>
          </a:p>
          <a:p>
            <a:pPr marL="292100" marR="3080" indent="-285750" algn="just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к </a:t>
            </a:r>
            <a:r>
              <a:rPr lang="ru-RU" sz="2000" b="1" dirty="0"/>
              <a:t>совершению сделок </a:t>
            </a:r>
            <a:r>
              <a:rPr lang="ru-RU" sz="2000" dirty="0"/>
              <a:t>с активами </a:t>
            </a:r>
            <a:endParaRPr lang="en-US" sz="2000" dirty="0"/>
          </a:p>
          <a:p>
            <a:pPr marL="292100" marR="3080" indent="-285750" algn="just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многоуровневый </a:t>
            </a:r>
            <a:r>
              <a:rPr lang="ru-RU" sz="2000" b="1" dirty="0"/>
              <a:t>контроль и надзор</a:t>
            </a:r>
            <a:endParaRPr lang="ru-RU" sz="2000" dirty="0"/>
          </a:p>
          <a:p>
            <a:pPr marL="292100" marR="3080" indent="-285750" algn="just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предусмотрены </a:t>
            </a:r>
            <a:r>
              <a:rPr lang="ru-RU" sz="2000" b="1" dirty="0"/>
              <a:t>государственные гарантии</a:t>
            </a:r>
            <a:endParaRPr lang="ru-RU" sz="2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86" y="4388976"/>
            <a:ext cx="1480487" cy="410037"/>
          </a:xfrm>
          <a:prstGeom prst="rect">
            <a:avLst/>
          </a:prstGeom>
        </p:spPr>
      </p:pic>
      <p:sp>
        <p:nvSpPr>
          <p:cNvPr id="3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xmlns="" id="{9E4210ED-6808-D634-8169-0E53339CA570}"/>
              </a:ext>
            </a:extLst>
          </p:cNvPr>
          <p:cNvSpPr/>
          <p:nvPr/>
        </p:nvSpPr>
        <p:spPr>
          <a:xfrm rot="10800000" flipV="1">
            <a:off x="8904287" y="3129382"/>
            <a:ext cx="2879192" cy="2593792"/>
          </a:xfrm>
          <a:prstGeom prst="round2DiagRect">
            <a:avLst>
              <a:gd name="adj1" fmla="val 34693"/>
              <a:gd name="adj2" fmla="val 0"/>
            </a:avLst>
          </a:prstGeom>
          <a:solidFill>
            <a:srgbClr val="FF6B61"/>
          </a:solidFill>
          <a:ln w="1725" cap="flat">
            <a:noFill/>
            <a:prstDash val="solid"/>
            <a:miter/>
          </a:ln>
        </p:spPr>
        <p:txBody>
          <a:bodyPr lIns="180000" tIns="72000" rIns="72000" bIns="72000" rtlCol="0" anchor="ctr"/>
          <a:lstStyle/>
          <a:p>
            <a:pPr marL="7701" marR="3080"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latin typeface="Formular" panose="02000000000000000000" pitchFamily="2" charset="-52"/>
              </a:rPr>
              <a:t>На рынке</a:t>
            </a:r>
            <a:br>
              <a:rPr lang="ru-RU" sz="2000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2000" dirty="0">
                <a:solidFill>
                  <a:schemeClr val="bg1"/>
                </a:solidFill>
                <a:latin typeface="Formular" panose="02000000000000000000" pitchFamily="2" charset="-52"/>
              </a:rPr>
              <a:t>НПФ остались только </a:t>
            </a:r>
            <a:r>
              <a:rPr lang="ru-RU" sz="2000" b="1" dirty="0">
                <a:solidFill>
                  <a:schemeClr val="bg1"/>
                </a:solidFill>
                <a:latin typeface="Formular" panose="02000000000000000000" pitchFamily="2" charset="-52"/>
              </a:rPr>
              <a:t>финансово устойчивые НПФ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олилиния: фигура 26">
            <a:extLst>
              <a:ext uri="{FF2B5EF4-FFF2-40B4-BE49-F238E27FC236}">
                <a16:creationId xmlns:a16="http://schemas.microsoft.com/office/drawing/2014/main" xmlns="" id="{E2C0EA16-4CAA-FDA7-AB84-4F76AC9DA3E9}"/>
              </a:ext>
            </a:extLst>
          </p:cNvPr>
          <p:cNvSpPr/>
          <p:nvPr/>
        </p:nvSpPr>
        <p:spPr>
          <a:xfrm>
            <a:off x="9361682" y="2866018"/>
            <a:ext cx="526661" cy="526728"/>
          </a:xfrm>
          <a:custGeom>
            <a:avLst/>
            <a:gdLst>
              <a:gd name="connsiteX0" fmla="*/ 3757 w 130817"/>
              <a:gd name="connsiteY0" fmla="*/ 68886 h 130834"/>
              <a:gd name="connsiteX1" fmla="*/ 17324 w 130817"/>
              <a:gd name="connsiteY1" fmla="*/ 108792 h 130834"/>
              <a:gd name="connsiteX2" fmla="*/ 26903 w 130817"/>
              <a:gd name="connsiteY2" fmla="*/ 118804 h 130834"/>
              <a:gd name="connsiteX3" fmla="*/ 38278 w 130817"/>
              <a:gd name="connsiteY3" fmla="*/ 126571 h 130834"/>
              <a:gd name="connsiteX4" fmla="*/ 69157 w 130817"/>
              <a:gd name="connsiteY4" fmla="*/ 134321 h 130834"/>
              <a:gd name="connsiteX5" fmla="*/ 106647 w 130817"/>
              <a:gd name="connsiteY5" fmla="*/ 122498 h 130834"/>
              <a:gd name="connsiteX6" fmla="*/ 108235 w 130817"/>
              <a:gd name="connsiteY6" fmla="*/ 121358 h 130834"/>
              <a:gd name="connsiteX7" fmla="*/ 121008 w 130817"/>
              <a:gd name="connsiteY7" fmla="*/ 108792 h 130834"/>
              <a:gd name="connsiteX8" fmla="*/ 134575 w 130817"/>
              <a:gd name="connsiteY8" fmla="*/ 68886 h 130834"/>
              <a:gd name="connsiteX9" fmla="*/ 69175 w 130817"/>
              <a:gd name="connsiteY9" fmla="*/ 3486 h 130834"/>
              <a:gd name="connsiteX10" fmla="*/ 69157 w 130817"/>
              <a:gd name="connsiteY10" fmla="*/ 3486 h 130834"/>
              <a:gd name="connsiteX11" fmla="*/ 3757 w 130817"/>
              <a:gd name="connsiteY11" fmla="*/ 68886 h 13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817" h="130834">
                <a:moveTo>
                  <a:pt x="3757" y="68886"/>
                </a:moveTo>
                <a:cubicBezTo>
                  <a:pt x="3740" y="83316"/>
                  <a:pt x="8504" y="97366"/>
                  <a:pt x="17324" y="108792"/>
                </a:cubicBezTo>
                <a:cubicBezTo>
                  <a:pt x="20155" y="112452"/>
                  <a:pt x="23365" y="115818"/>
                  <a:pt x="26903" y="118804"/>
                </a:cubicBezTo>
                <a:cubicBezTo>
                  <a:pt x="30407" y="121790"/>
                  <a:pt x="34222" y="124396"/>
                  <a:pt x="38278" y="126571"/>
                </a:cubicBezTo>
                <a:cubicBezTo>
                  <a:pt x="47772" y="131663"/>
                  <a:pt x="58387" y="134338"/>
                  <a:pt x="69157" y="134321"/>
                </a:cubicBezTo>
                <a:cubicBezTo>
                  <a:pt x="82569" y="134338"/>
                  <a:pt x="95670" y="130213"/>
                  <a:pt x="106647" y="122498"/>
                </a:cubicBezTo>
                <a:cubicBezTo>
                  <a:pt x="107200" y="122135"/>
                  <a:pt x="107718" y="121738"/>
                  <a:pt x="108235" y="121358"/>
                </a:cubicBezTo>
                <a:cubicBezTo>
                  <a:pt x="113051" y="117768"/>
                  <a:pt x="117349" y="113556"/>
                  <a:pt x="121008" y="108792"/>
                </a:cubicBezTo>
                <a:cubicBezTo>
                  <a:pt x="129828" y="97366"/>
                  <a:pt x="134609" y="83333"/>
                  <a:pt x="134575" y="68886"/>
                </a:cubicBezTo>
                <a:cubicBezTo>
                  <a:pt x="134575" y="32760"/>
                  <a:pt x="105301" y="3486"/>
                  <a:pt x="69175" y="3486"/>
                </a:cubicBezTo>
                <a:cubicBezTo>
                  <a:pt x="69175" y="3486"/>
                  <a:pt x="69157" y="3486"/>
                  <a:pt x="69157" y="3486"/>
                </a:cubicBezTo>
                <a:cubicBezTo>
                  <a:pt x="33031" y="3486"/>
                  <a:pt x="3757" y="32760"/>
                  <a:pt x="3757" y="68886"/>
                </a:cubicBezTo>
                <a:close/>
              </a:path>
            </a:pathLst>
          </a:custGeom>
          <a:solidFill>
            <a:srgbClr val="D3FF24"/>
          </a:solidFill>
          <a:ln w="1725" cap="flat">
            <a:noFill/>
            <a:prstDash val="solid"/>
            <a:miter/>
          </a:ln>
        </p:spPr>
        <p:txBody>
          <a:bodyPr rtlCol="0" anchor="ctr"/>
          <a:lstStyle/>
          <a:p>
            <a:pPr algn="ctr" defTabSz="914354">
              <a:spcBef>
                <a:spcPct val="0"/>
              </a:spcBef>
            </a:pPr>
            <a:r>
              <a:rPr lang="ru-RU" sz="2800" b="1" dirty="0">
                <a:solidFill>
                  <a:srgbClr val="5BCE98"/>
                </a:solidFill>
                <a:latin typeface="Unbounded" pitchFamily="2" charset="-52"/>
                <a:ea typeface="+mj-ea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9C82103B-ED41-AD2A-0120-365645D9B4FA}"/>
              </a:ext>
            </a:extLst>
          </p:cNvPr>
          <p:cNvGrpSpPr/>
          <p:nvPr/>
        </p:nvGrpSpPr>
        <p:grpSpPr>
          <a:xfrm>
            <a:off x="419954" y="2161301"/>
            <a:ext cx="723456" cy="748378"/>
            <a:chOff x="-415191" y="3102166"/>
            <a:chExt cx="863783" cy="999000"/>
          </a:xfrm>
        </p:grpSpPr>
        <p:sp>
          <p:nvSpPr>
            <p:cNvPr id="8" name="Полилиния: фигура 23">
              <a:extLst>
                <a:ext uri="{FF2B5EF4-FFF2-40B4-BE49-F238E27FC236}">
                  <a16:creationId xmlns:a16="http://schemas.microsoft.com/office/drawing/2014/main" xmlns="" id="{A7D629FE-5705-2555-1022-8269EC526C57}"/>
                </a:ext>
              </a:extLst>
            </p:cNvPr>
            <p:cNvSpPr/>
            <p:nvPr/>
          </p:nvSpPr>
          <p:spPr>
            <a:xfrm>
              <a:off x="-415191" y="3102166"/>
              <a:ext cx="863783" cy="999000"/>
            </a:xfrm>
            <a:custGeom>
              <a:avLst/>
              <a:gdLst>
                <a:gd name="connsiteX0" fmla="*/ 336748 w 332991"/>
                <a:gd name="connsiteY0" fmla="*/ 170033 h 333094"/>
                <a:gd name="connsiteX1" fmla="*/ 302227 w 332991"/>
                <a:gd name="connsiteY1" fmla="*/ 271646 h 333094"/>
                <a:gd name="connsiteX2" fmla="*/ 277907 w 332991"/>
                <a:gd name="connsiteY2" fmla="*/ 297123 h 333094"/>
                <a:gd name="connsiteX3" fmla="*/ 170253 w 332991"/>
                <a:gd name="connsiteY3" fmla="*/ 336581 h 333094"/>
                <a:gd name="connsiteX4" fmla="*/ 70780 w 332991"/>
                <a:gd name="connsiteY4" fmla="*/ 303613 h 333094"/>
                <a:gd name="connsiteX5" fmla="*/ 38279 w 332991"/>
                <a:gd name="connsiteY5" fmla="*/ 271646 h 333094"/>
                <a:gd name="connsiteX6" fmla="*/ 3757 w 332991"/>
                <a:gd name="connsiteY6" fmla="*/ 170033 h 333094"/>
                <a:gd name="connsiteX7" fmla="*/ 170305 w 332991"/>
                <a:gd name="connsiteY7" fmla="*/ 3486 h 333094"/>
                <a:gd name="connsiteX8" fmla="*/ 336748 w 332991"/>
                <a:gd name="connsiteY8" fmla="*/ 170033 h 33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2991" h="333094">
                  <a:moveTo>
                    <a:pt x="336748" y="170033"/>
                  </a:moveTo>
                  <a:cubicBezTo>
                    <a:pt x="336834" y="206798"/>
                    <a:pt x="324683" y="242545"/>
                    <a:pt x="302227" y="271646"/>
                  </a:cubicBezTo>
                  <a:cubicBezTo>
                    <a:pt x="295047" y="280967"/>
                    <a:pt x="286900" y="289511"/>
                    <a:pt x="277907" y="297123"/>
                  </a:cubicBezTo>
                  <a:cubicBezTo>
                    <a:pt x="247856" y="322651"/>
                    <a:pt x="209693" y="336650"/>
                    <a:pt x="170253" y="336581"/>
                  </a:cubicBezTo>
                  <a:cubicBezTo>
                    <a:pt x="134403" y="336650"/>
                    <a:pt x="99502" y="325067"/>
                    <a:pt x="70780" y="303613"/>
                  </a:cubicBezTo>
                  <a:cubicBezTo>
                    <a:pt x="58542" y="294499"/>
                    <a:pt x="47599" y="283728"/>
                    <a:pt x="38279" y="271646"/>
                  </a:cubicBezTo>
                  <a:cubicBezTo>
                    <a:pt x="15823" y="242528"/>
                    <a:pt x="3688" y="206798"/>
                    <a:pt x="3757" y="170033"/>
                  </a:cubicBezTo>
                  <a:cubicBezTo>
                    <a:pt x="3757" y="78052"/>
                    <a:pt x="78323" y="3486"/>
                    <a:pt x="170305" y="3486"/>
                  </a:cubicBezTo>
                  <a:cubicBezTo>
                    <a:pt x="262252" y="3538"/>
                    <a:pt x="336765" y="78086"/>
                    <a:pt x="336748" y="170033"/>
                  </a:cubicBezTo>
                  <a:close/>
                </a:path>
              </a:pathLst>
            </a:custGeom>
            <a:solidFill>
              <a:srgbClr val="FFCEB1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24">
              <a:extLst>
                <a:ext uri="{FF2B5EF4-FFF2-40B4-BE49-F238E27FC236}">
                  <a16:creationId xmlns:a16="http://schemas.microsoft.com/office/drawing/2014/main" xmlns="" id="{FCA3C788-DDFB-45B8-99FB-EBC90ED45995}"/>
                </a:ext>
              </a:extLst>
            </p:cNvPr>
            <p:cNvSpPr/>
            <p:nvPr/>
          </p:nvSpPr>
          <p:spPr>
            <a:xfrm>
              <a:off x="-186237" y="3258125"/>
              <a:ext cx="437554" cy="687080"/>
            </a:xfrm>
            <a:custGeom>
              <a:avLst/>
              <a:gdLst>
                <a:gd name="connsiteX0" fmla="*/ 154131 w 175660"/>
                <a:gd name="connsiteY0" fmla="*/ 177624 h 240349"/>
                <a:gd name="connsiteX1" fmla="*/ 152836 w 175660"/>
                <a:gd name="connsiteY1" fmla="*/ 176226 h 240349"/>
                <a:gd name="connsiteX2" fmla="*/ 141306 w 175660"/>
                <a:gd name="connsiteY2" fmla="*/ 172515 h 240349"/>
                <a:gd name="connsiteX3" fmla="*/ 124236 w 175660"/>
                <a:gd name="connsiteY3" fmla="*/ 170081 h 240349"/>
                <a:gd name="connsiteX4" fmla="*/ 121698 w 175660"/>
                <a:gd name="connsiteY4" fmla="*/ 169822 h 240349"/>
                <a:gd name="connsiteX5" fmla="*/ 119765 w 175660"/>
                <a:gd name="connsiteY5" fmla="*/ 169650 h 240349"/>
                <a:gd name="connsiteX6" fmla="*/ 117003 w 175660"/>
                <a:gd name="connsiteY6" fmla="*/ 149662 h 240349"/>
                <a:gd name="connsiteX7" fmla="*/ 117003 w 175660"/>
                <a:gd name="connsiteY7" fmla="*/ 147487 h 240349"/>
                <a:gd name="connsiteX8" fmla="*/ 117297 w 175660"/>
                <a:gd name="connsiteY8" fmla="*/ 136975 h 240349"/>
                <a:gd name="connsiteX9" fmla="*/ 117297 w 175660"/>
                <a:gd name="connsiteY9" fmla="*/ 136371 h 240349"/>
                <a:gd name="connsiteX10" fmla="*/ 125219 w 175660"/>
                <a:gd name="connsiteY10" fmla="*/ 136734 h 240349"/>
                <a:gd name="connsiteX11" fmla="*/ 141617 w 175660"/>
                <a:gd name="connsiteY11" fmla="*/ 93012 h 240349"/>
                <a:gd name="connsiteX12" fmla="*/ 146001 w 175660"/>
                <a:gd name="connsiteY12" fmla="*/ 71057 h 240349"/>
                <a:gd name="connsiteX13" fmla="*/ 140305 w 175660"/>
                <a:gd name="connsiteY13" fmla="*/ 52709 h 240349"/>
                <a:gd name="connsiteX14" fmla="*/ 134074 w 175660"/>
                <a:gd name="connsiteY14" fmla="*/ 47117 h 240349"/>
                <a:gd name="connsiteX15" fmla="*/ 132348 w 175660"/>
                <a:gd name="connsiteY15" fmla="*/ 45580 h 240349"/>
                <a:gd name="connsiteX16" fmla="*/ 68484 w 175660"/>
                <a:gd name="connsiteY16" fmla="*/ 21934 h 240349"/>
                <a:gd name="connsiteX17" fmla="*/ 26023 w 175660"/>
                <a:gd name="connsiteY17" fmla="*/ 4949 h 240349"/>
                <a:gd name="connsiteX18" fmla="*/ 48030 w 175660"/>
                <a:gd name="connsiteY18" fmla="*/ 9506 h 240349"/>
                <a:gd name="connsiteX19" fmla="*/ 25505 w 175660"/>
                <a:gd name="connsiteY19" fmla="*/ 8488 h 240349"/>
                <a:gd name="connsiteX20" fmla="*/ 17772 w 175660"/>
                <a:gd name="connsiteY20" fmla="*/ 21036 h 240349"/>
                <a:gd name="connsiteX21" fmla="*/ 17772 w 175660"/>
                <a:gd name="connsiteY21" fmla="*/ 21140 h 240349"/>
                <a:gd name="connsiteX22" fmla="*/ 17772 w 175660"/>
                <a:gd name="connsiteY22" fmla="*/ 21140 h 240349"/>
                <a:gd name="connsiteX23" fmla="*/ 17772 w 175660"/>
                <a:gd name="connsiteY23" fmla="*/ 21140 h 240349"/>
                <a:gd name="connsiteX24" fmla="*/ 17772 w 175660"/>
                <a:gd name="connsiteY24" fmla="*/ 21295 h 240349"/>
                <a:gd name="connsiteX25" fmla="*/ 17289 w 175660"/>
                <a:gd name="connsiteY25" fmla="*/ 23418 h 240349"/>
                <a:gd name="connsiteX26" fmla="*/ 17289 w 175660"/>
                <a:gd name="connsiteY26" fmla="*/ 23746 h 240349"/>
                <a:gd name="connsiteX27" fmla="*/ 17289 w 175660"/>
                <a:gd name="connsiteY27" fmla="*/ 23832 h 240349"/>
                <a:gd name="connsiteX28" fmla="*/ 17289 w 175660"/>
                <a:gd name="connsiteY28" fmla="*/ 23832 h 240349"/>
                <a:gd name="connsiteX29" fmla="*/ 16875 w 175660"/>
                <a:gd name="connsiteY29" fmla="*/ 36985 h 240349"/>
                <a:gd name="connsiteX30" fmla="*/ 34135 w 175660"/>
                <a:gd name="connsiteY30" fmla="*/ 58612 h 240349"/>
                <a:gd name="connsiteX31" fmla="*/ 41385 w 175660"/>
                <a:gd name="connsiteY31" fmla="*/ 56886 h 240349"/>
                <a:gd name="connsiteX32" fmla="*/ 38796 w 175660"/>
                <a:gd name="connsiteY32" fmla="*/ 66310 h 240349"/>
                <a:gd name="connsiteX33" fmla="*/ 64065 w 175660"/>
                <a:gd name="connsiteY33" fmla="*/ 116194 h 240349"/>
                <a:gd name="connsiteX34" fmla="*/ 76372 w 175660"/>
                <a:gd name="connsiteY34" fmla="*/ 124634 h 240349"/>
                <a:gd name="connsiteX35" fmla="*/ 76372 w 175660"/>
                <a:gd name="connsiteY35" fmla="*/ 124634 h 240349"/>
                <a:gd name="connsiteX36" fmla="*/ 64290 w 175660"/>
                <a:gd name="connsiteY36" fmla="*/ 166784 h 240349"/>
                <a:gd name="connsiteX37" fmla="*/ 54365 w 175660"/>
                <a:gd name="connsiteY37" fmla="*/ 168148 h 240349"/>
                <a:gd name="connsiteX38" fmla="*/ 54365 w 175660"/>
                <a:gd name="connsiteY38" fmla="*/ 168148 h 240349"/>
                <a:gd name="connsiteX39" fmla="*/ 26006 w 175660"/>
                <a:gd name="connsiteY39" fmla="*/ 175242 h 240349"/>
                <a:gd name="connsiteX40" fmla="*/ 25713 w 175660"/>
                <a:gd name="connsiteY40" fmla="*/ 175363 h 240349"/>
                <a:gd name="connsiteX41" fmla="*/ 18808 w 175660"/>
                <a:gd name="connsiteY41" fmla="*/ 179229 h 240349"/>
                <a:gd name="connsiteX42" fmla="*/ 18808 w 175660"/>
                <a:gd name="connsiteY42" fmla="*/ 179229 h 240349"/>
                <a:gd name="connsiteX43" fmla="*/ 18808 w 175660"/>
                <a:gd name="connsiteY43" fmla="*/ 179229 h 240349"/>
                <a:gd name="connsiteX44" fmla="*/ 16564 w 175660"/>
                <a:gd name="connsiteY44" fmla="*/ 181559 h 240349"/>
                <a:gd name="connsiteX45" fmla="*/ 15840 w 175660"/>
                <a:gd name="connsiteY45" fmla="*/ 182612 h 240349"/>
                <a:gd name="connsiteX46" fmla="*/ 3757 w 175660"/>
                <a:gd name="connsiteY46" fmla="*/ 215873 h 240349"/>
                <a:gd name="connsiteX47" fmla="*/ 88127 w 175660"/>
                <a:gd name="connsiteY47" fmla="*/ 243836 h 240349"/>
                <a:gd name="connsiteX48" fmla="*/ 179418 w 175660"/>
                <a:gd name="connsiteY48" fmla="*/ 210367 h 240349"/>
                <a:gd name="connsiteX49" fmla="*/ 154131 w 175660"/>
                <a:gd name="connsiteY49" fmla="*/ 177624 h 2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5660" h="240349">
                  <a:moveTo>
                    <a:pt x="154131" y="177624"/>
                  </a:moveTo>
                  <a:lnTo>
                    <a:pt x="152836" y="176226"/>
                  </a:lnTo>
                  <a:cubicBezTo>
                    <a:pt x="150921" y="174759"/>
                    <a:pt x="149005" y="173844"/>
                    <a:pt x="141306" y="172515"/>
                  </a:cubicBezTo>
                  <a:cubicBezTo>
                    <a:pt x="137388" y="171859"/>
                    <a:pt x="131951" y="171082"/>
                    <a:pt x="124236" y="170081"/>
                  </a:cubicBezTo>
                  <a:cubicBezTo>
                    <a:pt x="124236" y="170081"/>
                    <a:pt x="122510" y="169891"/>
                    <a:pt x="121698" y="169822"/>
                  </a:cubicBezTo>
                  <a:lnTo>
                    <a:pt x="119765" y="169650"/>
                  </a:lnTo>
                  <a:cubicBezTo>
                    <a:pt x="117556" y="168493"/>
                    <a:pt x="116986" y="159293"/>
                    <a:pt x="117003" y="149662"/>
                  </a:cubicBezTo>
                  <a:cubicBezTo>
                    <a:pt x="117003" y="148937"/>
                    <a:pt x="117003" y="148212"/>
                    <a:pt x="117003" y="147487"/>
                  </a:cubicBezTo>
                  <a:cubicBezTo>
                    <a:pt x="117003" y="143828"/>
                    <a:pt x="117159" y="140220"/>
                    <a:pt x="117297" y="136975"/>
                  </a:cubicBezTo>
                  <a:cubicBezTo>
                    <a:pt x="117297" y="136768"/>
                    <a:pt x="117297" y="136578"/>
                    <a:pt x="117297" y="136371"/>
                  </a:cubicBezTo>
                  <a:cubicBezTo>
                    <a:pt x="122061" y="136768"/>
                    <a:pt x="125219" y="136734"/>
                    <a:pt x="125219" y="136734"/>
                  </a:cubicBezTo>
                  <a:cubicBezTo>
                    <a:pt x="134092" y="136026"/>
                    <a:pt x="139632" y="112241"/>
                    <a:pt x="141617" y="93012"/>
                  </a:cubicBezTo>
                  <a:cubicBezTo>
                    <a:pt x="144344" y="86005"/>
                    <a:pt x="145829" y="78583"/>
                    <a:pt x="146001" y="71057"/>
                  </a:cubicBezTo>
                  <a:cubicBezTo>
                    <a:pt x="146295" y="64463"/>
                    <a:pt x="144275" y="57974"/>
                    <a:pt x="140305" y="52709"/>
                  </a:cubicBezTo>
                  <a:cubicBezTo>
                    <a:pt x="138562" y="50500"/>
                    <a:pt x="136456" y="48601"/>
                    <a:pt x="134074" y="47117"/>
                  </a:cubicBezTo>
                  <a:cubicBezTo>
                    <a:pt x="133522" y="46564"/>
                    <a:pt x="132952" y="46064"/>
                    <a:pt x="132348" y="45580"/>
                  </a:cubicBezTo>
                  <a:cubicBezTo>
                    <a:pt x="124098" y="36415"/>
                    <a:pt x="90543" y="2067"/>
                    <a:pt x="68484" y="21934"/>
                  </a:cubicBezTo>
                  <a:cubicBezTo>
                    <a:pt x="67915" y="19949"/>
                    <a:pt x="60752" y="-2352"/>
                    <a:pt x="26023" y="4949"/>
                  </a:cubicBezTo>
                  <a:cubicBezTo>
                    <a:pt x="28181" y="4725"/>
                    <a:pt x="43577" y="3223"/>
                    <a:pt x="48030" y="9506"/>
                  </a:cubicBezTo>
                  <a:cubicBezTo>
                    <a:pt x="47426" y="9247"/>
                    <a:pt x="33980" y="3275"/>
                    <a:pt x="25505" y="8488"/>
                  </a:cubicBezTo>
                  <a:cubicBezTo>
                    <a:pt x="21587" y="10870"/>
                    <a:pt x="19153" y="15823"/>
                    <a:pt x="17772" y="21036"/>
                  </a:cubicBezTo>
                  <a:cubicBezTo>
                    <a:pt x="17772" y="21036"/>
                    <a:pt x="17772" y="21036"/>
                    <a:pt x="17772" y="21140"/>
                  </a:cubicBezTo>
                  <a:cubicBezTo>
                    <a:pt x="17772" y="21243"/>
                    <a:pt x="17772" y="21140"/>
                    <a:pt x="17772" y="21140"/>
                  </a:cubicBezTo>
                  <a:lnTo>
                    <a:pt x="17772" y="21140"/>
                  </a:lnTo>
                  <a:cubicBezTo>
                    <a:pt x="17772" y="21192"/>
                    <a:pt x="17772" y="21243"/>
                    <a:pt x="17772" y="21295"/>
                  </a:cubicBezTo>
                  <a:cubicBezTo>
                    <a:pt x="17617" y="22003"/>
                    <a:pt x="17445" y="22710"/>
                    <a:pt x="17289" y="23418"/>
                  </a:cubicBezTo>
                  <a:cubicBezTo>
                    <a:pt x="17289" y="23521"/>
                    <a:pt x="17289" y="23625"/>
                    <a:pt x="17289" y="23746"/>
                  </a:cubicBezTo>
                  <a:cubicBezTo>
                    <a:pt x="17289" y="23867"/>
                    <a:pt x="17289" y="23746"/>
                    <a:pt x="17289" y="23832"/>
                  </a:cubicBezTo>
                  <a:lnTo>
                    <a:pt x="17289" y="23832"/>
                  </a:lnTo>
                  <a:cubicBezTo>
                    <a:pt x="16340" y="28148"/>
                    <a:pt x="16202" y="32618"/>
                    <a:pt x="16875" y="36985"/>
                  </a:cubicBezTo>
                  <a:cubicBezTo>
                    <a:pt x="18169" y="42422"/>
                    <a:pt x="27749" y="58612"/>
                    <a:pt x="34135" y="58612"/>
                  </a:cubicBezTo>
                  <a:cubicBezTo>
                    <a:pt x="36639" y="58526"/>
                    <a:pt x="39107" y="57939"/>
                    <a:pt x="41385" y="56886"/>
                  </a:cubicBezTo>
                  <a:cubicBezTo>
                    <a:pt x="40332" y="59976"/>
                    <a:pt x="39469" y="63117"/>
                    <a:pt x="38796" y="66310"/>
                  </a:cubicBezTo>
                  <a:cubicBezTo>
                    <a:pt x="32047" y="98053"/>
                    <a:pt x="53139" y="122166"/>
                    <a:pt x="64065" y="116194"/>
                  </a:cubicBezTo>
                  <a:cubicBezTo>
                    <a:pt x="71073" y="112379"/>
                    <a:pt x="76372" y="124634"/>
                    <a:pt x="76372" y="124634"/>
                  </a:cubicBezTo>
                  <a:lnTo>
                    <a:pt x="76372" y="124634"/>
                  </a:lnTo>
                  <a:cubicBezTo>
                    <a:pt x="75337" y="147849"/>
                    <a:pt x="68968" y="163004"/>
                    <a:pt x="64290" y="166784"/>
                  </a:cubicBezTo>
                  <a:cubicBezTo>
                    <a:pt x="62564" y="166974"/>
                    <a:pt x="58939" y="167423"/>
                    <a:pt x="54365" y="168148"/>
                  </a:cubicBezTo>
                  <a:lnTo>
                    <a:pt x="54365" y="168148"/>
                  </a:lnTo>
                  <a:cubicBezTo>
                    <a:pt x="54365" y="168148"/>
                    <a:pt x="38261" y="169874"/>
                    <a:pt x="26006" y="175242"/>
                  </a:cubicBezTo>
                  <a:lnTo>
                    <a:pt x="25713" y="175363"/>
                  </a:lnTo>
                  <a:cubicBezTo>
                    <a:pt x="23244" y="176329"/>
                    <a:pt x="20931" y="177641"/>
                    <a:pt x="18808" y="179229"/>
                  </a:cubicBezTo>
                  <a:cubicBezTo>
                    <a:pt x="18808" y="179229"/>
                    <a:pt x="18808" y="179229"/>
                    <a:pt x="18808" y="179229"/>
                  </a:cubicBezTo>
                  <a:lnTo>
                    <a:pt x="18808" y="179229"/>
                  </a:lnTo>
                  <a:cubicBezTo>
                    <a:pt x="17945" y="179885"/>
                    <a:pt x="17186" y="180662"/>
                    <a:pt x="16564" y="181559"/>
                  </a:cubicBezTo>
                  <a:cubicBezTo>
                    <a:pt x="16288" y="181887"/>
                    <a:pt x="16046" y="182233"/>
                    <a:pt x="15840" y="182612"/>
                  </a:cubicBezTo>
                  <a:cubicBezTo>
                    <a:pt x="11749" y="190414"/>
                    <a:pt x="7623" y="202134"/>
                    <a:pt x="3757" y="215873"/>
                  </a:cubicBezTo>
                  <a:cubicBezTo>
                    <a:pt x="28112" y="234083"/>
                    <a:pt x="57714" y="243887"/>
                    <a:pt x="88127" y="243836"/>
                  </a:cubicBezTo>
                  <a:cubicBezTo>
                    <a:pt x="121560" y="243887"/>
                    <a:pt x="153941" y="232029"/>
                    <a:pt x="179418" y="210367"/>
                  </a:cubicBezTo>
                  <a:cubicBezTo>
                    <a:pt x="170080" y="191605"/>
                    <a:pt x="159758" y="181887"/>
                    <a:pt x="154131" y="177624"/>
                  </a:cubicBezTo>
                  <a:close/>
                </a:path>
              </a:pathLst>
            </a:custGeom>
            <a:solidFill>
              <a:srgbClr val="FF6B61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1D352E76-75D5-CABE-6A01-0ADF177E32D4}"/>
              </a:ext>
            </a:extLst>
          </p:cNvPr>
          <p:cNvGrpSpPr/>
          <p:nvPr/>
        </p:nvGrpSpPr>
        <p:grpSpPr>
          <a:xfrm>
            <a:off x="408521" y="3080557"/>
            <a:ext cx="734890" cy="734984"/>
            <a:chOff x="408521" y="3160562"/>
            <a:chExt cx="734890" cy="734984"/>
          </a:xfrm>
        </p:grpSpPr>
        <p:sp>
          <p:nvSpPr>
            <p:cNvPr id="12" name="Полилиния: фигура 26">
              <a:extLst>
                <a:ext uri="{FF2B5EF4-FFF2-40B4-BE49-F238E27FC236}">
                  <a16:creationId xmlns:a16="http://schemas.microsoft.com/office/drawing/2014/main" xmlns="" id="{985EC447-62DA-2C30-E2C1-8DA2B3E06677}"/>
                </a:ext>
              </a:extLst>
            </p:cNvPr>
            <p:cNvSpPr/>
            <p:nvPr/>
          </p:nvSpPr>
          <p:spPr>
            <a:xfrm>
              <a:off x="408521" y="3160562"/>
              <a:ext cx="734890" cy="734984"/>
            </a:xfrm>
            <a:custGeom>
              <a:avLst/>
              <a:gdLst>
                <a:gd name="connsiteX0" fmla="*/ 3757 w 130817"/>
                <a:gd name="connsiteY0" fmla="*/ 68886 h 130834"/>
                <a:gd name="connsiteX1" fmla="*/ 17324 w 130817"/>
                <a:gd name="connsiteY1" fmla="*/ 108792 h 130834"/>
                <a:gd name="connsiteX2" fmla="*/ 26903 w 130817"/>
                <a:gd name="connsiteY2" fmla="*/ 118804 h 130834"/>
                <a:gd name="connsiteX3" fmla="*/ 38278 w 130817"/>
                <a:gd name="connsiteY3" fmla="*/ 126571 h 130834"/>
                <a:gd name="connsiteX4" fmla="*/ 69157 w 130817"/>
                <a:gd name="connsiteY4" fmla="*/ 134321 h 130834"/>
                <a:gd name="connsiteX5" fmla="*/ 106647 w 130817"/>
                <a:gd name="connsiteY5" fmla="*/ 122498 h 130834"/>
                <a:gd name="connsiteX6" fmla="*/ 108235 w 130817"/>
                <a:gd name="connsiteY6" fmla="*/ 121358 h 130834"/>
                <a:gd name="connsiteX7" fmla="*/ 121008 w 130817"/>
                <a:gd name="connsiteY7" fmla="*/ 108792 h 130834"/>
                <a:gd name="connsiteX8" fmla="*/ 134575 w 130817"/>
                <a:gd name="connsiteY8" fmla="*/ 68886 h 130834"/>
                <a:gd name="connsiteX9" fmla="*/ 69175 w 130817"/>
                <a:gd name="connsiteY9" fmla="*/ 3486 h 130834"/>
                <a:gd name="connsiteX10" fmla="*/ 69157 w 130817"/>
                <a:gd name="connsiteY10" fmla="*/ 3486 h 130834"/>
                <a:gd name="connsiteX11" fmla="*/ 3757 w 130817"/>
                <a:gd name="connsiteY11" fmla="*/ 68886 h 13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817" h="130834">
                  <a:moveTo>
                    <a:pt x="3757" y="68886"/>
                  </a:moveTo>
                  <a:cubicBezTo>
                    <a:pt x="3740" y="83316"/>
                    <a:pt x="8504" y="97366"/>
                    <a:pt x="17324" y="108792"/>
                  </a:cubicBezTo>
                  <a:cubicBezTo>
                    <a:pt x="20155" y="112452"/>
                    <a:pt x="23365" y="115818"/>
                    <a:pt x="26903" y="118804"/>
                  </a:cubicBezTo>
                  <a:cubicBezTo>
                    <a:pt x="30407" y="121790"/>
                    <a:pt x="34222" y="124396"/>
                    <a:pt x="38278" y="126571"/>
                  </a:cubicBezTo>
                  <a:cubicBezTo>
                    <a:pt x="47772" y="131663"/>
                    <a:pt x="58387" y="134338"/>
                    <a:pt x="69157" y="134321"/>
                  </a:cubicBezTo>
                  <a:cubicBezTo>
                    <a:pt x="82569" y="134338"/>
                    <a:pt x="95670" y="130213"/>
                    <a:pt x="106647" y="122498"/>
                  </a:cubicBezTo>
                  <a:cubicBezTo>
                    <a:pt x="107200" y="122135"/>
                    <a:pt x="107718" y="121738"/>
                    <a:pt x="108235" y="121358"/>
                  </a:cubicBezTo>
                  <a:cubicBezTo>
                    <a:pt x="113051" y="117768"/>
                    <a:pt x="117349" y="113556"/>
                    <a:pt x="121008" y="108792"/>
                  </a:cubicBezTo>
                  <a:cubicBezTo>
                    <a:pt x="129828" y="97366"/>
                    <a:pt x="134609" y="83333"/>
                    <a:pt x="134575" y="68886"/>
                  </a:cubicBezTo>
                  <a:cubicBezTo>
                    <a:pt x="134575" y="32760"/>
                    <a:pt x="105301" y="3486"/>
                    <a:pt x="69175" y="3486"/>
                  </a:cubicBezTo>
                  <a:cubicBezTo>
                    <a:pt x="69175" y="3486"/>
                    <a:pt x="69157" y="3486"/>
                    <a:pt x="69157" y="3486"/>
                  </a:cubicBezTo>
                  <a:cubicBezTo>
                    <a:pt x="33031" y="3486"/>
                    <a:pt x="3757" y="32760"/>
                    <a:pt x="3757" y="68886"/>
                  </a:cubicBezTo>
                  <a:close/>
                </a:path>
              </a:pathLst>
            </a:custGeom>
            <a:solidFill>
              <a:srgbClr val="D3FF24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27">
              <a:extLst>
                <a:ext uri="{FF2B5EF4-FFF2-40B4-BE49-F238E27FC236}">
                  <a16:creationId xmlns:a16="http://schemas.microsoft.com/office/drawing/2014/main" xmlns="" id="{ACD969AB-BF18-EC14-4497-54BA5FA9720E}"/>
                </a:ext>
              </a:extLst>
            </p:cNvPr>
            <p:cNvSpPr/>
            <p:nvPr/>
          </p:nvSpPr>
          <p:spPr>
            <a:xfrm>
              <a:off x="570883" y="3264097"/>
              <a:ext cx="384458" cy="527913"/>
            </a:xfrm>
            <a:custGeom>
              <a:avLst/>
              <a:gdLst>
                <a:gd name="connsiteX0" fmla="*/ 58991 w 68437"/>
                <a:gd name="connsiteY0" fmla="*/ 90540 h 110268"/>
                <a:gd name="connsiteX1" fmla="*/ 52967 w 68437"/>
                <a:gd name="connsiteY1" fmla="*/ 85206 h 110268"/>
                <a:gd name="connsiteX2" fmla="*/ 51465 w 68437"/>
                <a:gd name="connsiteY2" fmla="*/ 85482 h 110268"/>
                <a:gd name="connsiteX3" fmla="*/ 48013 w 68437"/>
                <a:gd name="connsiteY3" fmla="*/ 83290 h 110268"/>
                <a:gd name="connsiteX4" fmla="*/ 49014 w 68437"/>
                <a:gd name="connsiteY4" fmla="*/ 76593 h 110268"/>
                <a:gd name="connsiteX5" fmla="*/ 50033 w 68437"/>
                <a:gd name="connsiteY5" fmla="*/ 64701 h 110268"/>
                <a:gd name="connsiteX6" fmla="*/ 55383 w 68437"/>
                <a:gd name="connsiteY6" fmla="*/ 64200 h 110268"/>
                <a:gd name="connsiteX7" fmla="*/ 60320 w 68437"/>
                <a:gd name="connsiteY7" fmla="*/ 31405 h 110268"/>
                <a:gd name="connsiteX8" fmla="*/ 63772 w 68437"/>
                <a:gd name="connsiteY8" fmla="*/ 30766 h 110268"/>
                <a:gd name="connsiteX9" fmla="*/ 68605 w 68437"/>
                <a:gd name="connsiteY9" fmla="*/ 21825 h 110268"/>
                <a:gd name="connsiteX10" fmla="*/ 65325 w 68437"/>
                <a:gd name="connsiteY10" fmla="*/ 25087 h 110268"/>
                <a:gd name="connsiteX11" fmla="*/ 64100 w 68437"/>
                <a:gd name="connsiteY11" fmla="*/ 7447 h 110268"/>
                <a:gd name="connsiteX12" fmla="*/ 41092 w 68437"/>
                <a:gd name="connsiteY12" fmla="*/ 5272 h 110268"/>
                <a:gd name="connsiteX13" fmla="*/ 18826 w 68437"/>
                <a:gd name="connsiteY13" fmla="*/ 14058 h 110268"/>
                <a:gd name="connsiteX14" fmla="*/ 23590 w 68437"/>
                <a:gd name="connsiteY14" fmla="*/ 48907 h 110268"/>
                <a:gd name="connsiteX15" fmla="*/ 23917 w 68437"/>
                <a:gd name="connsiteY15" fmla="*/ 50961 h 110268"/>
                <a:gd name="connsiteX16" fmla="*/ 26679 w 68437"/>
                <a:gd name="connsiteY16" fmla="*/ 57537 h 110268"/>
                <a:gd name="connsiteX17" fmla="*/ 18325 w 68437"/>
                <a:gd name="connsiteY17" fmla="*/ 76973 h 110268"/>
                <a:gd name="connsiteX18" fmla="*/ 12318 w 68437"/>
                <a:gd name="connsiteY18" fmla="*/ 83445 h 110268"/>
                <a:gd name="connsiteX19" fmla="*/ 12197 w 68437"/>
                <a:gd name="connsiteY19" fmla="*/ 83532 h 110268"/>
                <a:gd name="connsiteX20" fmla="*/ 12197 w 68437"/>
                <a:gd name="connsiteY20" fmla="*/ 83532 h 110268"/>
                <a:gd name="connsiteX21" fmla="*/ 3757 w 68437"/>
                <a:gd name="connsiteY21" fmla="*/ 102052 h 110268"/>
                <a:gd name="connsiteX22" fmla="*/ 3757 w 68437"/>
                <a:gd name="connsiteY22" fmla="*/ 102156 h 110268"/>
                <a:gd name="connsiteX23" fmla="*/ 15684 w 68437"/>
                <a:gd name="connsiteY23" fmla="*/ 108715 h 110268"/>
                <a:gd name="connsiteX24" fmla="*/ 16513 w 68437"/>
                <a:gd name="connsiteY24" fmla="*/ 109060 h 110268"/>
                <a:gd name="connsiteX25" fmla="*/ 16703 w 68437"/>
                <a:gd name="connsiteY25" fmla="*/ 109060 h 110268"/>
                <a:gd name="connsiteX26" fmla="*/ 18066 w 68437"/>
                <a:gd name="connsiteY26" fmla="*/ 109595 h 110268"/>
                <a:gd name="connsiteX27" fmla="*/ 21397 w 68437"/>
                <a:gd name="connsiteY27" fmla="*/ 110786 h 110268"/>
                <a:gd name="connsiteX28" fmla="*/ 24953 w 68437"/>
                <a:gd name="connsiteY28" fmla="*/ 111822 h 110268"/>
                <a:gd name="connsiteX29" fmla="*/ 26679 w 68437"/>
                <a:gd name="connsiteY29" fmla="*/ 112219 h 110268"/>
                <a:gd name="connsiteX30" fmla="*/ 28146 w 68437"/>
                <a:gd name="connsiteY30" fmla="*/ 112530 h 110268"/>
                <a:gd name="connsiteX31" fmla="*/ 28353 w 68437"/>
                <a:gd name="connsiteY31" fmla="*/ 112530 h 110268"/>
                <a:gd name="connsiteX32" fmla="*/ 29337 w 68437"/>
                <a:gd name="connsiteY32" fmla="*/ 112719 h 110268"/>
                <a:gd name="connsiteX33" fmla="*/ 31650 w 68437"/>
                <a:gd name="connsiteY33" fmla="*/ 113116 h 110268"/>
                <a:gd name="connsiteX34" fmla="*/ 32185 w 68437"/>
                <a:gd name="connsiteY34" fmla="*/ 113116 h 110268"/>
                <a:gd name="connsiteX35" fmla="*/ 33462 w 68437"/>
                <a:gd name="connsiteY35" fmla="*/ 113289 h 110268"/>
                <a:gd name="connsiteX36" fmla="*/ 35275 w 68437"/>
                <a:gd name="connsiteY36" fmla="*/ 113496 h 110268"/>
                <a:gd name="connsiteX37" fmla="*/ 37329 w 68437"/>
                <a:gd name="connsiteY37" fmla="*/ 113651 h 110268"/>
                <a:gd name="connsiteX38" fmla="*/ 39280 w 68437"/>
                <a:gd name="connsiteY38" fmla="*/ 113755 h 110268"/>
                <a:gd name="connsiteX39" fmla="*/ 41333 w 68437"/>
                <a:gd name="connsiteY39" fmla="*/ 113755 h 110268"/>
                <a:gd name="connsiteX40" fmla="*/ 43543 w 68437"/>
                <a:gd name="connsiteY40" fmla="*/ 113755 h 110268"/>
                <a:gd name="connsiteX41" fmla="*/ 44268 w 68437"/>
                <a:gd name="connsiteY41" fmla="*/ 113755 h 110268"/>
                <a:gd name="connsiteX42" fmla="*/ 45355 w 68437"/>
                <a:gd name="connsiteY42" fmla="*/ 113755 h 110268"/>
                <a:gd name="connsiteX43" fmla="*/ 45493 w 68437"/>
                <a:gd name="connsiteY43" fmla="*/ 113755 h 110268"/>
                <a:gd name="connsiteX44" fmla="*/ 47547 w 68437"/>
                <a:gd name="connsiteY44" fmla="*/ 113600 h 110268"/>
                <a:gd name="connsiteX45" fmla="*/ 72195 w 68437"/>
                <a:gd name="connsiteY45" fmla="*/ 106143 h 110268"/>
                <a:gd name="connsiteX46" fmla="*/ 58991 w 68437"/>
                <a:gd name="connsiteY46" fmla="*/ 90540 h 11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437" h="110268">
                  <a:moveTo>
                    <a:pt x="58991" y="90540"/>
                  </a:moveTo>
                  <a:lnTo>
                    <a:pt x="52967" y="85206"/>
                  </a:lnTo>
                  <a:lnTo>
                    <a:pt x="51465" y="85482"/>
                  </a:lnTo>
                  <a:cubicBezTo>
                    <a:pt x="50343" y="84688"/>
                    <a:pt x="49204" y="83963"/>
                    <a:pt x="48013" y="83290"/>
                  </a:cubicBezTo>
                  <a:cubicBezTo>
                    <a:pt x="48410" y="80856"/>
                    <a:pt x="48738" y="78595"/>
                    <a:pt x="49014" y="76593"/>
                  </a:cubicBezTo>
                  <a:cubicBezTo>
                    <a:pt x="49567" y="72658"/>
                    <a:pt x="49912" y="68688"/>
                    <a:pt x="50033" y="64701"/>
                  </a:cubicBezTo>
                  <a:cubicBezTo>
                    <a:pt x="53226" y="64545"/>
                    <a:pt x="55383" y="64200"/>
                    <a:pt x="55383" y="64200"/>
                  </a:cubicBezTo>
                  <a:cubicBezTo>
                    <a:pt x="61425" y="62802"/>
                    <a:pt x="61718" y="42176"/>
                    <a:pt x="60320" y="31405"/>
                  </a:cubicBezTo>
                  <a:cubicBezTo>
                    <a:pt x="61511" y="31457"/>
                    <a:pt x="62685" y="31250"/>
                    <a:pt x="63772" y="30766"/>
                  </a:cubicBezTo>
                  <a:cubicBezTo>
                    <a:pt x="68346" y="28747"/>
                    <a:pt x="68605" y="21825"/>
                    <a:pt x="68605" y="21825"/>
                  </a:cubicBezTo>
                  <a:cubicBezTo>
                    <a:pt x="67845" y="23206"/>
                    <a:pt x="66706" y="24345"/>
                    <a:pt x="65325" y="25087"/>
                  </a:cubicBezTo>
                  <a:cubicBezTo>
                    <a:pt x="65325" y="25087"/>
                    <a:pt x="72972" y="14611"/>
                    <a:pt x="64100" y="7447"/>
                  </a:cubicBezTo>
                  <a:cubicBezTo>
                    <a:pt x="55228" y="284"/>
                    <a:pt x="46236" y="4962"/>
                    <a:pt x="41092" y="5272"/>
                  </a:cubicBezTo>
                  <a:cubicBezTo>
                    <a:pt x="29803" y="5963"/>
                    <a:pt x="22502" y="6636"/>
                    <a:pt x="18826" y="14058"/>
                  </a:cubicBezTo>
                  <a:cubicBezTo>
                    <a:pt x="15149" y="21480"/>
                    <a:pt x="16616" y="41502"/>
                    <a:pt x="23590" y="48907"/>
                  </a:cubicBezTo>
                  <a:cubicBezTo>
                    <a:pt x="23710" y="49598"/>
                    <a:pt x="23831" y="50271"/>
                    <a:pt x="23917" y="50961"/>
                  </a:cubicBezTo>
                  <a:cubicBezTo>
                    <a:pt x="24245" y="53360"/>
                    <a:pt x="25195" y="55622"/>
                    <a:pt x="26679" y="57537"/>
                  </a:cubicBezTo>
                  <a:cubicBezTo>
                    <a:pt x="25436" y="64580"/>
                    <a:pt x="22571" y="71225"/>
                    <a:pt x="18325" y="76973"/>
                  </a:cubicBezTo>
                  <a:cubicBezTo>
                    <a:pt x="16012" y="78820"/>
                    <a:pt x="13993" y="81012"/>
                    <a:pt x="12318" y="83445"/>
                  </a:cubicBezTo>
                  <a:lnTo>
                    <a:pt x="12197" y="83532"/>
                  </a:lnTo>
                  <a:lnTo>
                    <a:pt x="12197" y="83532"/>
                  </a:lnTo>
                  <a:cubicBezTo>
                    <a:pt x="8435" y="89228"/>
                    <a:pt x="5587" y="95476"/>
                    <a:pt x="3757" y="102052"/>
                  </a:cubicBezTo>
                  <a:cubicBezTo>
                    <a:pt x="3757" y="102052"/>
                    <a:pt x="3757" y="102052"/>
                    <a:pt x="3757" y="102156"/>
                  </a:cubicBezTo>
                  <a:cubicBezTo>
                    <a:pt x="7485" y="104780"/>
                    <a:pt x="11473" y="106972"/>
                    <a:pt x="15684" y="108715"/>
                  </a:cubicBezTo>
                  <a:lnTo>
                    <a:pt x="16513" y="109060"/>
                  </a:lnTo>
                  <a:lnTo>
                    <a:pt x="16703" y="109060"/>
                  </a:lnTo>
                  <a:lnTo>
                    <a:pt x="18066" y="109595"/>
                  </a:lnTo>
                  <a:cubicBezTo>
                    <a:pt x="19171" y="110027"/>
                    <a:pt x="20276" y="110424"/>
                    <a:pt x="21397" y="110786"/>
                  </a:cubicBezTo>
                  <a:cubicBezTo>
                    <a:pt x="22519" y="111149"/>
                    <a:pt x="23762" y="111511"/>
                    <a:pt x="24953" y="111822"/>
                  </a:cubicBezTo>
                  <a:lnTo>
                    <a:pt x="26679" y="112219"/>
                  </a:lnTo>
                  <a:cubicBezTo>
                    <a:pt x="27163" y="112340"/>
                    <a:pt x="27646" y="112443"/>
                    <a:pt x="28146" y="112530"/>
                  </a:cubicBezTo>
                  <a:lnTo>
                    <a:pt x="28353" y="112530"/>
                  </a:lnTo>
                  <a:lnTo>
                    <a:pt x="29337" y="112719"/>
                  </a:lnTo>
                  <a:lnTo>
                    <a:pt x="31650" y="113116"/>
                  </a:lnTo>
                  <a:lnTo>
                    <a:pt x="32185" y="113116"/>
                  </a:lnTo>
                  <a:lnTo>
                    <a:pt x="33462" y="113289"/>
                  </a:lnTo>
                  <a:lnTo>
                    <a:pt x="35275" y="113496"/>
                  </a:lnTo>
                  <a:cubicBezTo>
                    <a:pt x="35948" y="113496"/>
                    <a:pt x="36639" y="113617"/>
                    <a:pt x="37329" y="113651"/>
                  </a:cubicBezTo>
                  <a:cubicBezTo>
                    <a:pt x="38020" y="113686"/>
                    <a:pt x="38623" y="113651"/>
                    <a:pt x="39280" y="113755"/>
                  </a:cubicBezTo>
                  <a:lnTo>
                    <a:pt x="41333" y="113755"/>
                  </a:lnTo>
                  <a:lnTo>
                    <a:pt x="43543" y="113755"/>
                  </a:lnTo>
                  <a:lnTo>
                    <a:pt x="44268" y="113755"/>
                  </a:lnTo>
                  <a:cubicBezTo>
                    <a:pt x="44630" y="113755"/>
                    <a:pt x="44992" y="113755"/>
                    <a:pt x="45355" y="113755"/>
                  </a:cubicBezTo>
                  <a:lnTo>
                    <a:pt x="45493" y="113755"/>
                  </a:lnTo>
                  <a:cubicBezTo>
                    <a:pt x="46184" y="113755"/>
                    <a:pt x="46857" y="113669"/>
                    <a:pt x="47547" y="113600"/>
                  </a:cubicBezTo>
                  <a:cubicBezTo>
                    <a:pt x="56177" y="112788"/>
                    <a:pt x="64566" y="110251"/>
                    <a:pt x="72195" y="106143"/>
                  </a:cubicBezTo>
                  <a:cubicBezTo>
                    <a:pt x="68588" y="100309"/>
                    <a:pt x="64152" y="95045"/>
                    <a:pt x="58991" y="90540"/>
                  </a:cubicBezTo>
                  <a:close/>
                </a:path>
              </a:pathLst>
            </a:custGeom>
            <a:solidFill>
              <a:srgbClr val="5BCE98"/>
            </a:solidFill>
            <a:ln w="17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855695" y="6133614"/>
            <a:ext cx="3587505" cy="447185"/>
          </a:xfrm>
          <a:prstGeom prst="rect">
            <a:avLst/>
          </a:prstGeom>
          <a:solidFill>
            <a:srgbClr val="EFEFEF"/>
          </a:solidFill>
          <a:ln w="6345" cap="flat">
            <a:noFill/>
            <a:prstDash val="solid"/>
            <a:miter/>
          </a:ln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618" y="6040799"/>
            <a:ext cx="113468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31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Тема Office">
  <a:themeElements>
    <a:clrScheme name="Финтрек">
      <a:dk1>
        <a:sysClr val="windowText" lastClr="000000"/>
      </a:dk1>
      <a:lt1>
        <a:sysClr val="window" lastClr="FFFFFF"/>
      </a:lt1>
      <a:dk2>
        <a:srgbClr val="ACACAC"/>
      </a:dk2>
      <a:lt2>
        <a:srgbClr val="EFEFEF"/>
      </a:lt2>
      <a:accent1>
        <a:srgbClr val="FF7517"/>
      </a:accent1>
      <a:accent2>
        <a:srgbClr val="552DE2"/>
      </a:accent2>
      <a:accent3>
        <a:srgbClr val="A3EE5C"/>
      </a:accent3>
      <a:accent4>
        <a:srgbClr val="D3FF24"/>
      </a:accent4>
      <a:accent5>
        <a:srgbClr val="552DE2"/>
      </a:accent5>
      <a:accent6>
        <a:srgbClr val="552DE2"/>
      </a:accent6>
      <a:hlink>
        <a:srgbClr val="552DE2"/>
      </a:hlink>
      <a:folHlink>
        <a:srgbClr val="ACACAC"/>
      </a:folHlink>
    </a:clrScheme>
    <a:fontScheme name="Финтрек3">
      <a:majorFont>
        <a:latin typeface="Unbounded"/>
        <a:ea typeface=""/>
        <a:cs typeface=""/>
      </a:majorFont>
      <a:minorFont>
        <a:latin typeface="Form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6345" cap="flat">
          <a:noFill/>
          <a:prstDash val="solid"/>
          <a:miter/>
        </a:ln>
      </a:spPr>
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/>
        </a:defPPr>
      </a:lstStyle>
    </a:spDef>
    <a:lnDef>
      <a:spPr>
        <a:noFill/>
        <a:ln w="6350" cap="flat" cmpd="sng" algn="ctr">
          <a:solidFill>
            <a:schemeClr val="accent2"/>
          </a:solidFill>
          <a:prstDash val="dash"/>
          <a:miter lim="800000"/>
          <a:headEnd type="oval"/>
          <a:tailEnd type="triangle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 marL="7701" marR="3080" algn="just">
          <a:lnSpc>
            <a:spcPct val="90000"/>
          </a:lnSpc>
          <a:spcBef>
            <a:spcPts val="600"/>
          </a:spcBef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1" id="{9D688C4C-9A66-47E7-99C3-7340E779D13A}" vid="{322DA584-D555-4C1B-9DAF-7CE48F07BA8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Финтрек">
    <a:dk1>
      <a:sysClr val="windowText" lastClr="000000"/>
    </a:dk1>
    <a:lt1>
      <a:sysClr val="window" lastClr="FFFFFF"/>
    </a:lt1>
    <a:dk2>
      <a:srgbClr val="ACACAC"/>
    </a:dk2>
    <a:lt2>
      <a:srgbClr val="EFEFEF"/>
    </a:lt2>
    <a:accent1>
      <a:srgbClr val="FF7517"/>
    </a:accent1>
    <a:accent2>
      <a:srgbClr val="552DE2"/>
    </a:accent2>
    <a:accent3>
      <a:srgbClr val="A3EE5C"/>
    </a:accent3>
    <a:accent4>
      <a:srgbClr val="D3FF24"/>
    </a:accent4>
    <a:accent5>
      <a:srgbClr val="552DE2"/>
    </a:accent5>
    <a:accent6>
      <a:srgbClr val="552DE2"/>
    </a:accent6>
    <a:hlink>
      <a:srgbClr val="552DE2"/>
    </a:hlink>
    <a:folHlink>
      <a:srgbClr val="ACACA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8946</TotalTime>
  <Words>539</Words>
  <Application>Microsoft Office PowerPoint</Application>
  <PresentationFormat>Широкоэкранный</PresentationFormat>
  <Paragraphs>151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Raleway</vt:lpstr>
      <vt:lpstr>Arial</vt:lpstr>
      <vt:lpstr>Wingdings</vt:lpstr>
      <vt:lpstr>Formular</vt:lpstr>
      <vt:lpstr>Unbounded</vt:lpstr>
      <vt:lpstr>Calibri</vt:lpstr>
      <vt:lpstr>Poppins Regular</vt:lpstr>
      <vt:lpstr>1_Тема Office</vt:lpstr>
      <vt:lpstr>Презентация PowerPoint</vt:lpstr>
      <vt:lpstr>Программа долгосрочных сбережений</vt:lpstr>
      <vt:lpstr>Преимущества программы долгосрочных сбережений</vt:lpstr>
      <vt:lpstr>Средства пенсионных накоплений </vt:lpstr>
      <vt:lpstr>Софинансирование взносов государством в течение 3-х лет</vt:lpstr>
      <vt:lpstr>Выплата по программе долгосрочных сбережений</vt:lpstr>
      <vt:lpstr>Пример расчета по программе долгосрочных сбережений  (при доходе от 80 000 до 150 000 руб.)</vt:lpstr>
      <vt:lpstr>Рынок негосударственных  пенсионных фондов (НПФ)</vt:lpstr>
      <vt:lpstr>Рынок негосударственных  пенсионных фондов (НПФ)</vt:lpstr>
      <vt:lpstr>Деятельность негосударственных  пенсионных фондов (НПФ)</vt:lpstr>
      <vt:lpstr>Инвестиционная деятельность НПФ</vt:lpstr>
      <vt:lpstr>Еще немного про надежность НПФ</vt:lpstr>
      <vt:lpstr>Перспективы программы долгосрочных сбережений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Зарюто Любовь Петровна</cp:lastModifiedBy>
  <cp:revision>676</cp:revision>
  <cp:lastPrinted>2024-03-19T07:07:17Z</cp:lastPrinted>
  <dcterms:created xsi:type="dcterms:W3CDTF">2023-03-21T08:23:07Z</dcterms:created>
  <dcterms:modified xsi:type="dcterms:W3CDTF">2024-04-22T10:44:56Z</dcterms:modified>
</cp:coreProperties>
</file>